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62" r:id="rId3"/>
    <p:sldId id="259" r:id="rId4"/>
    <p:sldId id="257" r:id="rId5"/>
    <p:sldId id="275" r:id="rId6"/>
    <p:sldId id="269" r:id="rId7"/>
    <p:sldId id="276" r:id="rId8"/>
    <p:sldId id="263" r:id="rId9"/>
    <p:sldId id="27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5" userDrawn="1">
          <p15:clr>
            <a:srgbClr val="A4A3A4"/>
          </p15:clr>
        </p15:guide>
        <p15:guide id="3" pos="7423" userDrawn="1">
          <p15:clr>
            <a:srgbClr val="A4A3A4"/>
          </p15:clr>
        </p15:guide>
        <p15:guide id="4" orient="horz" pos="4065" userDrawn="1">
          <p15:clr>
            <a:srgbClr val="A4A3A4"/>
          </p15:clr>
        </p15:guide>
        <p15:guide id="9" pos="25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Szerző" initials="S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33" y="72"/>
      </p:cViewPr>
      <p:guideLst>
        <p:guide orient="horz" pos="255"/>
        <p:guide pos="7423"/>
        <p:guide orient="horz" pos="4065"/>
        <p:guide pos="2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01BF31B-F771-1D13-BC93-F92454D9766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18922" y="5546361"/>
            <a:ext cx="781572" cy="782478"/>
          </a:xfrm>
          <a:prstGeom prst="ellipse">
            <a:avLst/>
          </a:prstGeom>
          <a:noFill/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ID" dirty="0"/>
          </a:p>
        </p:txBody>
      </p:sp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0D60EEC9-219B-CDC1-02BE-2ADDCAD5CC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34413" y="1755058"/>
            <a:ext cx="3078162" cy="3417016"/>
          </a:xfrm>
          <a:prstGeom prst="roundRect">
            <a:avLst>
              <a:gd name="adj" fmla="val 8359"/>
            </a:avLst>
          </a:prstGeom>
          <a:noFill/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341029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DA8E77E4-CF9C-A986-CF62-DC83430BC7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2945" y="1633374"/>
            <a:ext cx="3191658" cy="4182806"/>
          </a:xfrm>
          <a:prstGeom prst="roundRect">
            <a:avLst>
              <a:gd name="adj" fmla="val 8359"/>
            </a:avLst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35160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721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99775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B4E61996-67CC-6E7C-54D6-F793FB4B9C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1192" y="3927232"/>
            <a:ext cx="1579475" cy="2190537"/>
          </a:xfrm>
          <a:prstGeom prst="roundRect">
            <a:avLst>
              <a:gd name="adj" fmla="val 8359"/>
            </a:avLst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03663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B4E61996-67CC-6E7C-54D6-F793FB4B9CB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24650" y="1756958"/>
            <a:ext cx="2636908" cy="2190538"/>
          </a:xfrm>
          <a:prstGeom prst="roundRect">
            <a:avLst>
              <a:gd name="adj" fmla="val 8359"/>
            </a:avLst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13408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6392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64DAC5D-8C69-EABC-18EA-258B14102D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3050" y="1646626"/>
            <a:ext cx="3120616" cy="3209539"/>
          </a:xfrm>
          <a:prstGeom prst="roundRect">
            <a:avLst>
              <a:gd name="adj" fmla="val 8359"/>
            </a:avLst>
          </a:prstGeom>
          <a:noFill/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4197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230A519E-5EFF-FD34-B252-2D980B555F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360766" y="1457326"/>
            <a:ext cx="2085249" cy="4184652"/>
          </a:xfrm>
          <a:prstGeom prst="roundRect">
            <a:avLst>
              <a:gd name="adj" fmla="val 8359"/>
            </a:avLst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ID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A5326FE5-5D3C-375A-FFA8-5599D6B4A67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60442" y="1457326"/>
            <a:ext cx="2085249" cy="4184652"/>
          </a:xfrm>
          <a:prstGeom prst="roundRect">
            <a:avLst>
              <a:gd name="adj" fmla="val 8359"/>
            </a:avLst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ID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76F70887-FC30-90FD-C2A5-79E8EDC8FC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160117" y="1457326"/>
            <a:ext cx="2085249" cy="4184652"/>
          </a:xfrm>
          <a:prstGeom prst="roundRect">
            <a:avLst>
              <a:gd name="adj" fmla="val 8359"/>
            </a:avLst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51420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179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6190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022C1FD8-C0B1-C2CE-31E5-01E147D3B2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90547" y="3258753"/>
            <a:ext cx="2598178" cy="2672214"/>
          </a:xfrm>
          <a:prstGeom prst="roundRect">
            <a:avLst>
              <a:gd name="adj" fmla="val 8359"/>
            </a:avLst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09387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9372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1258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EB032AD-E238-4034-AD3E-5997821C38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40768" y="2987275"/>
            <a:ext cx="2358346" cy="2190537"/>
          </a:xfrm>
          <a:prstGeom prst="roundRect">
            <a:avLst>
              <a:gd name="adj" fmla="val 8359"/>
            </a:avLst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61989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322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1004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A3756F4E-F6F6-3292-15BA-A82D69B1BB5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42887" y="1388158"/>
            <a:ext cx="2581499" cy="2653626"/>
          </a:xfrm>
          <a:prstGeom prst="roundRect">
            <a:avLst>
              <a:gd name="adj" fmla="val 8359"/>
            </a:avLst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4154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185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50F67528-327F-DF1A-2BA1-1C5CAAFCE6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48795" y="1739330"/>
            <a:ext cx="2740025" cy="4066158"/>
          </a:xfrm>
          <a:prstGeom prst="roundRect">
            <a:avLst>
              <a:gd name="adj" fmla="val 8359"/>
            </a:avLst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2412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50EC88-C430-0FC2-0A47-35E7133AF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7ED1A-101C-A7D1-74FA-8A2C0C23B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F5ED4-F9F0-92D4-58F5-DCF290FB63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0FD65-E659-4305-ADA6-D6B510CB26ED}" type="datetimeFigureOut">
              <a:rPr lang="en-ID" smtClean="0"/>
              <a:t>10/10/2025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5B476-E8B8-3470-A126-B12712B643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2DE44-93B6-1F17-84C7-13DC284501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23428-916E-493B-BF06-66E5414FC3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7311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ikk.hu/terkep" TargetMode="External"/><Relationship Id="rId7" Type="http://schemas.openxmlformats.org/officeDocument/2006/relationships/image" Target="../media/image2.jpeg"/><Relationship Id="rId2" Type="http://schemas.openxmlformats.org/officeDocument/2006/relationships/hyperlink" Target="https://palyaorientacio.nive.hu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hyperlink" Target="https://www.youtube.com/watch?v=0BHXYda8dhQ" TargetMode="External"/><Relationship Id="rId4" Type="http://schemas.openxmlformats.org/officeDocument/2006/relationships/hyperlink" Target="https://ikk.hu/files/tajekoztato/fuzet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kk.hu/files/tajekoztato/fuzet.html" TargetMode="External"/><Relationship Id="rId2" Type="http://schemas.openxmlformats.org/officeDocument/2006/relationships/hyperlink" Target="https://ikk.hu/terkep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alyaorientacio.nive.hu/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s://www.youtube.com/watch?v=0BHXYda8dhQ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kk.hu/terkep" TargetMode="External"/><Relationship Id="rId7" Type="http://schemas.openxmlformats.org/officeDocument/2006/relationships/hyperlink" Target="https://palyaorientacio.nive.hu/" TargetMode="External"/><Relationship Id="rId2" Type="http://schemas.openxmlformats.org/officeDocument/2006/relationships/hyperlink" Target="https://ikk.hu/p/technikum-es-szakkepzo-iskola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jpeg"/><Relationship Id="rId5" Type="http://schemas.openxmlformats.org/officeDocument/2006/relationships/hyperlink" Target="https://www.youtube.com/watch?v=0BHXYda8dhQ" TargetMode="External"/><Relationship Id="rId4" Type="http://schemas.openxmlformats.org/officeDocument/2006/relationships/hyperlink" Target="https://ikk.hu/files/tajekoztato/fuzet.html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palyaorientacio.nive.hu/" TargetMode="External"/><Relationship Id="rId3" Type="http://schemas.openxmlformats.org/officeDocument/2006/relationships/hyperlink" Target="https://ikk.hu/osztondijak" TargetMode="External"/><Relationship Id="rId7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0BHXYda8dhQ" TargetMode="External"/><Relationship Id="rId5" Type="http://schemas.openxmlformats.org/officeDocument/2006/relationships/hyperlink" Target="https://ikk.hu/files/tajekoztato/fuzet.html" TargetMode="External"/><Relationship Id="rId4" Type="http://schemas.openxmlformats.org/officeDocument/2006/relationships/hyperlink" Target="https://ikk.hu/terkep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palyaorientacio.nive.hu/" TargetMode="External"/><Relationship Id="rId3" Type="http://schemas.openxmlformats.org/officeDocument/2006/relationships/hyperlink" Target="https://ikk.hu/p/dualis-szakmai-oktatas" TargetMode="External"/><Relationship Id="rId7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www.youtube.com/watch?v=0BHXYda8dhQ" TargetMode="External"/><Relationship Id="rId5" Type="http://schemas.openxmlformats.org/officeDocument/2006/relationships/hyperlink" Target="https://ikk.hu/files/tajekoztato/fuzet.html" TargetMode="External"/><Relationship Id="rId4" Type="http://schemas.openxmlformats.org/officeDocument/2006/relationships/hyperlink" Target="https://ikk.hu/terkep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kk.hu/terkep" TargetMode="External"/><Relationship Id="rId7" Type="http://schemas.openxmlformats.org/officeDocument/2006/relationships/hyperlink" Target="https://palyaorientacio.nive.hu/" TargetMode="External"/><Relationship Id="rId2" Type="http://schemas.openxmlformats.org/officeDocument/2006/relationships/hyperlink" Target="https://ikk.hu/p/rugalmas-tanulasi-utak" TargetMode="Externa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jpeg"/><Relationship Id="rId5" Type="http://schemas.openxmlformats.org/officeDocument/2006/relationships/hyperlink" Target="https://www.youtube.com/watch?v=0BHXYda8dhQ" TargetMode="External"/><Relationship Id="rId4" Type="http://schemas.openxmlformats.org/officeDocument/2006/relationships/hyperlink" Target="https://ikk.hu/files/tajekoztato/fuzet.html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6.jpeg"/><Relationship Id="rId7" Type="http://schemas.openxmlformats.org/officeDocument/2006/relationships/hyperlink" Target="https://www.youtube.com/watch?v=0BHXYda8dhQ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ikk.hu/files/tajekoztato/fuzet.html" TargetMode="External"/><Relationship Id="rId5" Type="http://schemas.openxmlformats.org/officeDocument/2006/relationships/hyperlink" Target="https://ikk.hu/terkep" TargetMode="External"/><Relationship Id="rId4" Type="http://schemas.openxmlformats.org/officeDocument/2006/relationships/image" Target="../media/image7.jpeg"/><Relationship Id="rId9" Type="http://schemas.openxmlformats.org/officeDocument/2006/relationships/hyperlink" Target="https://palyaorientacio.nive.hu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palyaorientacio.nive.hu/" TargetMode="External"/><Relationship Id="rId3" Type="http://schemas.openxmlformats.org/officeDocument/2006/relationships/hyperlink" Target="https://ikk.hu/terkep" TargetMode="External"/><Relationship Id="rId7" Type="http://schemas.openxmlformats.org/officeDocument/2006/relationships/hyperlink" Target="https://ikk.hu/files/IKK_A5_kiadvany.pdf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.jpeg"/><Relationship Id="rId5" Type="http://schemas.openxmlformats.org/officeDocument/2006/relationships/hyperlink" Target="https://www.youtube.com/watch?v=0BHXYda8dhQ" TargetMode="External"/><Relationship Id="rId4" Type="http://schemas.openxmlformats.org/officeDocument/2006/relationships/hyperlink" Target="https://ikk.hu/files/tajekoztato/fuzet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ikk.hu/files/tajekoztato/fuzet.html" TargetMode="External"/><Relationship Id="rId2" Type="http://schemas.openxmlformats.org/officeDocument/2006/relationships/hyperlink" Target="https://ikk.hu/terkep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palyaorientacio.nive.hu/" TargetMode="External"/><Relationship Id="rId5" Type="http://schemas.openxmlformats.org/officeDocument/2006/relationships/image" Target="../media/image2.jpeg"/><Relationship Id="rId4" Type="http://schemas.openxmlformats.org/officeDocument/2006/relationships/hyperlink" Target="https://www.youtube.com/watch?v=0BHXYda8dh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66000">
              <a:schemeClr val="accent1"/>
            </a:gs>
            <a:gs pos="100000">
              <a:schemeClr val="bg2"/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C78CA276-1F11-F264-A2AF-745C46ECCD9D}"/>
              </a:ext>
            </a:extLst>
          </p:cNvPr>
          <p:cNvSpPr/>
          <p:nvPr/>
        </p:nvSpPr>
        <p:spPr>
          <a:xfrm>
            <a:off x="8634373" y="1725613"/>
            <a:ext cx="3078162" cy="3445993"/>
          </a:xfrm>
          <a:prstGeom prst="roundRect">
            <a:avLst>
              <a:gd name="adj" fmla="val 7891"/>
            </a:avLst>
          </a:prstGeom>
          <a:gradFill>
            <a:gsLst>
              <a:gs pos="0">
                <a:schemeClr val="tx2"/>
              </a:gs>
              <a:gs pos="25000">
                <a:schemeClr val="accent1"/>
              </a:gs>
              <a:gs pos="100000">
                <a:schemeClr val="bg2"/>
              </a:gs>
            </a:gsLst>
            <a:lin ang="13500000" scaled="0"/>
          </a:gradFill>
          <a:ln>
            <a:noFill/>
          </a:ln>
          <a:effectLst>
            <a:outerShdw blurRad="449143" dist="423635" dir="5460000" sx="101000" sy="101000" algn="t" rotWithShape="0">
              <a:schemeClr val="bg1">
                <a:alpha val="16156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BC376E-A829-2831-2D58-AD9A5113EF1F}"/>
              </a:ext>
            </a:extLst>
          </p:cNvPr>
          <p:cNvSpPr txBox="1"/>
          <p:nvPr/>
        </p:nvSpPr>
        <p:spPr>
          <a:xfrm>
            <a:off x="2654124" y="1588436"/>
            <a:ext cx="55244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chemeClr val="bg2"/>
                </a:solidFill>
                <a:latin typeface="+mj-lt"/>
              </a:rPr>
              <a:t>A SZAKKÉPZÉS MEGÚJULT RENDSZERE</a:t>
            </a:r>
            <a:endParaRPr lang="en-ID" sz="40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25C9AF-151D-706C-8A4E-2381AC2E337D}"/>
              </a:ext>
            </a:extLst>
          </p:cNvPr>
          <p:cNvSpPr txBox="1"/>
          <p:nvPr/>
        </p:nvSpPr>
        <p:spPr>
          <a:xfrm>
            <a:off x="2654124" y="3711582"/>
            <a:ext cx="3700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dirty="0">
                <a:solidFill>
                  <a:schemeClr val="bg2"/>
                </a:solidFill>
              </a:rPr>
              <a:t>A Szakképzés 4.0 stratégia eredményei</a:t>
            </a:r>
            <a:endParaRPr lang="en-ID" sz="1600" dirty="0">
              <a:solidFill>
                <a:schemeClr val="bg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45B536-2E9A-4458-AD6C-E909FAFB6DC2}"/>
              </a:ext>
            </a:extLst>
          </p:cNvPr>
          <p:cNvSpPr txBox="1"/>
          <p:nvPr/>
        </p:nvSpPr>
        <p:spPr>
          <a:xfrm>
            <a:off x="404475" y="1725613"/>
            <a:ext cx="16153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100" dirty="0">
                <a:solidFill>
                  <a:schemeClr val="bg2"/>
                </a:solidFill>
              </a:rPr>
              <a:t>Tájékoztató kiadvány pedagógusok számára</a:t>
            </a:r>
            <a:endParaRPr lang="en-ID" sz="1100" dirty="0">
              <a:solidFill>
                <a:schemeClr val="bg2"/>
              </a:solidFill>
            </a:endParaRPr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FEEF0D5D-15C0-FC13-FD30-7935E2792DDC}"/>
              </a:ext>
            </a:extLst>
          </p:cNvPr>
          <p:cNvSpPr/>
          <p:nvPr/>
        </p:nvSpPr>
        <p:spPr>
          <a:xfrm>
            <a:off x="8974863" y="2121514"/>
            <a:ext cx="2397182" cy="3132040"/>
          </a:xfrm>
          <a:prstGeom prst="round2SameRect">
            <a:avLst>
              <a:gd name="adj1" fmla="val 5361"/>
              <a:gd name="adj2" fmla="val 0"/>
            </a:avLst>
          </a:prstGeom>
          <a:noFill/>
          <a:ln>
            <a:gradFill>
              <a:gsLst>
                <a:gs pos="0">
                  <a:schemeClr val="bg2"/>
                </a:gs>
                <a:gs pos="100000">
                  <a:schemeClr val="bg2">
                    <a:alpha val="0"/>
                  </a:schemeClr>
                </a:gs>
              </a:gsLst>
              <a:lin ang="78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E375F7C-1458-898E-42D4-62EC546AC08B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4584172-DF70-2576-501E-17BF347B5C86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5BD295A-0542-646D-7B92-BF0628195F2E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34C1FFD-053C-0D7C-2B70-533A971AA6A8}"/>
              </a:ext>
            </a:extLst>
          </p:cNvPr>
          <p:cNvGrpSpPr/>
          <p:nvPr/>
        </p:nvGrpSpPr>
        <p:grpSpPr>
          <a:xfrm>
            <a:off x="-2108284" y="5269564"/>
            <a:ext cx="5449052" cy="2925884"/>
            <a:chOff x="-2108284" y="5269564"/>
            <a:chExt cx="5449052" cy="2925884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AAB1BF1D-6783-4105-3B05-18D11C7A370B}"/>
                </a:ext>
              </a:extLst>
            </p:cNvPr>
            <p:cNvSpPr/>
            <p:nvPr/>
          </p:nvSpPr>
          <p:spPr>
            <a:xfrm>
              <a:off x="-1816498" y="5579757"/>
              <a:ext cx="4865481" cy="2319620"/>
            </a:xfrm>
            <a:prstGeom prst="roundRect">
              <a:avLst>
                <a:gd name="adj" fmla="val 37243"/>
              </a:avLst>
            </a:prstGeom>
            <a:noFill/>
            <a:ln w="3175">
              <a:solidFill>
                <a:schemeClr val="bg2">
                  <a:alpha val="47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B1C3DC68-9C6C-C6E5-4043-3D35A0816FE9}"/>
                </a:ext>
              </a:extLst>
            </p:cNvPr>
            <p:cNvSpPr/>
            <p:nvPr/>
          </p:nvSpPr>
          <p:spPr>
            <a:xfrm>
              <a:off x="-1142772" y="6243420"/>
              <a:ext cx="3518027" cy="990855"/>
            </a:xfrm>
            <a:prstGeom prst="roundRect">
              <a:avLst>
                <a:gd name="adj" fmla="val 31544"/>
              </a:avLst>
            </a:prstGeom>
            <a:noFill/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7409FD93-F2AA-CBD5-A60C-B16A1F9CC9F3}"/>
                </a:ext>
              </a:extLst>
            </p:cNvPr>
            <p:cNvSpPr/>
            <p:nvPr/>
          </p:nvSpPr>
          <p:spPr>
            <a:xfrm>
              <a:off x="-1484560" y="5911053"/>
              <a:ext cx="4201604" cy="1654518"/>
            </a:xfrm>
            <a:prstGeom prst="roundRect">
              <a:avLst>
                <a:gd name="adj" fmla="val 35323"/>
              </a:avLst>
            </a:prstGeom>
            <a:noFill/>
            <a:ln w="3175">
              <a:solidFill>
                <a:schemeClr val="bg2">
                  <a:alpha val="7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5B290694-B462-CF86-EE47-6F0BBACF9648}"/>
                </a:ext>
              </a:extLst>
            </p:cNvPr>
            <p:cNvSpPr/>
            <p:nvPr/>
          </p:nvSpPr>
          <p:spPr>
            <a:xfrm>
              <a:off x="-2108284" y="5269564"/>
              <a:ext cx="5449052" cy="2925884"/>
            </a:xfrm>
            <a:prstGeom prst="roundRect">
              <a:avLst>
                <a:gd name="adj" fmla="val 36852"/>
              </a:avLst>
            </a:prstGeom>
            <a:noFill/>
            <a:ln w="3175">
              <a:solidFill>
                <a:schemeClr val="bg2">
                  <a:alpha val="31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46" name="TextBox 45">
            <a:hlinkClick r:id="rId2"/>
            <a:extLst>
              <a:ext uri="{FF2B5EF4-FFF2-40B4-BE49-F238E27FC236}">
                <a16:creationId xmlns:a16="http://schemas.microsoft.com/office/drawing/2014/main" id="{DC484EFB-9FCA-C3DC-AC85-B7F0C5404FE8}"/>
              </a:ext>
            </a:extLst>
          </p:cNvPr>
          <p:cNvSpPr txBox="1"/>
          <p:nvPr/>
        </p:nvSpPr>
        <p:spPr>
          <a:xfrm>
            <a:off x="2526535" y="210493"/>
            <a:ext cx="6226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Honlap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47" name="TextBox 46">
            <a:hlinkClick r:id="rId3"/>
            <a:extLst>
              <a:ext uri="{FF2B5EF4-FFF2-40B4-BE49-F238E27FC236}">
                <a16:creationId xmlns:a16="http://schemas.microsoft.com/office/drawing/2014/main" id="{5BB1C497-F8D0-6103-D0EC-E16BE692207E}"/>
              </a:ext>
            </a:extLst>
          </p:cNvPr>
          <p:cNvSpPr txBox="1"/>
          <p:nvPr/>
        </p:nvSpPr>
        <p:spPr>
          <a:xfrm>
            <a:off x="3340768" y="210493"/>
            <a:ext cx="10509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Intézménykereső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48" name="TextBox 47">
            <a:hlinkClick r:id="rId4"/>
            <a:extLst>
              <a:ext uri="{FF2B5EF4-FFF2-40B4-BE49-F238E27FC236}">
                <a16:creationId xmlns:a16="http://schemas.microsoft.com/office/drawing/2014/main" id="{9EEB23E7-D879-CB77-FB3E-A277AB3AD0CE}"/>
              </a:ext>
            </a:extLst>
          </p:cNvPr>
          <p:cNvSpPr txBox="1"/>
          <p:nvPr/>
        </p:nvSpPr>
        <p:spPr>
          <a:xfrm>
            <a:off x="4745747" y="210493"/>
            <a:ext cx="8029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Szakmafüzet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49" name="Rectangle: Rounded Corners 48">
            <a:hlinkClick r:id="rId5"/>
            <a:extLst>
              <a:ext uri="{FF2B5EF4-FFF2-40B4-BE49-F238E27FC236}">
                <a16:creationId xmlns:a16="http://schemas.microsoft.com/office/drawing/2014/main" id="{1D6D11C6-E4B0-78EF-F1F7-F3AC56DF1E0C}"/>
              </a:ext>
            </a:extLst>
          </p:cNvPr>
          <p:cNvSpPr/>
          <p:nvPr/>
        </p:nvSpPr>
        <p:spPr>
          <a:xfrm>
            <a:off x="10915651" y="163327"/>
            <a:ext cx="879472" cy="27799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0" name="TextBox 49">
            <a:hlinkClick r:id="rId5"/>
            <a:extLst>
              <a:ext uri="{FF2B5EF4-FFF2-40B4-BE49-F238E27FC236}">
                <a16:creationId xmlns:a16="http://schemas.microsoft.com/office/drawing/2014/main" id="{4978FE87-776A-E836-68EF-77FCAF84A36C}"/>
              </a:ext>
            </a:extLst>
          </p:cNvPr>
          <p:cNvSpPr txBox="1"/>
          <p:nvPr/>
        </p:nvSpPr>
        <p:spPr>
          <a:xfrm>
            <a:off x="11075756" y="163326"/>
            <a:ext cx="5592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dirty="0">
                <a:solidFill>
                  <a:schemeClr val="bg2"/>
                </a:solidFill>
                <a:latin typeface="+mj-lt"/>
              </a:rPr>
              <a:t>GP524</a:t>
            </a:r>
            <a:endParaRPr lang="en-ID" sz="105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69" name="Rectangle: Rounded Corners 12">
            <a:extLst>
              <a:ext uri="{FF2B5EF4-FFF2-40B4-BE49-F238E27FC236}">
                <a16:creationId xmlns:a16="http://schemas.microsoft.com/office/drawing/2014/main" id="{F7769C14-BB3B-56D0-3B0B-D8C0D35494D7}"/>
              </a:ext>
            </a:extLst>
          </p:cNvPr>
          <p:cNvSpPr/>
          <p:nvPr/>
        </p:nvSpPr>
        <p:spPr>
          <a:xfrm flipH="1">
            <a:off x="2029733" y="-2625694"/>
            <a:ext cx="1119459" cy="335122"/>
          </a:xfrm>
          <a:prstGeom prst="roundRect">
            <a:avLst>
              <a:gd name="adj" fmla="val 8388"/>
            </a:avLst>
          </a:prstGeom>
          <a:solidFill>
            <a:schemeClr val="bg2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0" name="Rectangle: Rounded Corners 13">
            <a:extLst>
              <a:ext uri="{FF2B5EF4-FFF2-40B4-BE49-F238E27FC236}">
                <a16:creationId xmlns:a16="http://schemas.microsoft.com/office/drawing/2014/main" id="{9F8E24CB-C571-13A0-77AD-D844DB46EEB1}"/>
              </a:ext>
            </a:extLst>
          </p:cNvPr>
          <p:cNvSpPr/>
          <p:nvPr/>
        </p:nvSpPr>
        <p:spPr>
          <a:xfrm flipH="1">
            <a:off x="1715621" y="-2909162"/>
            <a:ext cx="567733" cy="414579"/>
          </a:xfrm>
          <a:prstGeom prst="roundRect">
            <a:avLst>
              <a:gd name="adj" fmla="val 83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10" name="Kép helye 9">
            <a:extLst>
              <a:ext uri="{FF2B5EF4-FFF2-40B4-BE49-F238E27FC236}">
                <a16:creationId xmlns:a16="http://schemas.microsoft.com/office/drawing/2014/main" id="{8C809064-000B-612B-C427-1B35A9076B1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28" name="Kép 27">
            <a:extLst>
              <a:ext uri="{FF2B5EF4-FFF2-40B4-BE49-F238E27FC236}">
                <a16:creationId xmlns:a16="http://schemas.microsoft.com/office/drawing/2014/main" id="{AF8C1010-231D-CD2D-BB52-DB01FABF57F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" y="0"/>
            <a:ext cx="2035943" cy="580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02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Char"/>
      </p:transition>
    </mc:Choice>
    <mc:Fallback xmlns="">
      <p:transition spd="slow" advTm="15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66000">
              <a:schemeClr val="accent1"/>
            </a:gs>
            <a:gs pos="100000">
              <a:schemeClr val="bg2"/>
            </a:gs>
          </a:gsLst>
          <a:lin ang="7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EA42DF-3E5F-07B1-35F1-F5CA92295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AD0D479-61AD-D108-059B-5EC72FFC6280}"/>
              </a:ext>
            </a:extLst>
          </p:cNvPr>
          <p:cNvGrpSpPr/>
          <p:nvPr/>
        </p:nvGrpSpPr>
        <p:grpSpPr>
          <a:xfrm>
            <a:off x="8910493" y="5171470"/>
            <a:ext cx="5449052" cy="2925884"/>
            <a:chOff x="-2108284" y="5269564"/>
            <a:chExt cx="5449052" cy="2925884"/>
          </a:xfrm>
        </p:grpSpPr>
        <p:sp>
          <p:nvSpPr>
            <p:cNvPr id="7" name="Rectangle: Rounded Corners 37">
              <a:extLst>
                <a:ext uri="{FF2B5EF4-FFF2-40B4-BE49-F238E27FC236}">
                  <a16:creationId xmlns:a16="http://schemas.microsoft.com/office/drawing/2014/main" id="{31DB654A-369C-A838-C758-62180815C6CF}"/>
                </a:ext>
              </a:extLst>
            </p:cNvPr>
            <p:cNvSpPr/>
            <p:nvPr/>
          </p:nvSpPr>
          <p:spPr>
            <a:xfrm>
              <a:off x="-1142772" y="6243420"/>
              <a:ext cx="3518027" cy="990855"/>
            </a:xfrm>
            <a:prstGeom prst="roundRect">
              <a:avLst>
                <a:gd name="adj" fmla="val 31544"/>
              </a:avLst>
            </a:prstGeom>
            <a:noFill/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8" name="Rectangle: Rounded Corners 38">
              <a:extLst>
                <a:ext uri="{FF2B5EF4-FFF2-40B4-BE49-F238E27FC236}">
                  <a16:creationId xmlns:a16="http://schemas.microsoft.com/office/drawing/2014/main" id="{4C650329-4E32-3ECF-773E-847C2CEFBAB0}"/>
                </a:ext>
              </a:extLst>
            </p:cNvPr>
            <p:cNvSpPr/>
            <p:nvPr/>
          </p:nvSpPr>
          <p:spPr>
            <a:xfrm>
              <a:off x="-1484560" y="5911053"/>
              <a:ext cx="4201604" cy="1654518"/>
            </a:xfrm>
            <a:prstGeom prst="roundRect">
              <a:avLst>
                <a:gd name="adj" fmla="val 38947"/>
              </a:avLst>
            </a:prstGeom>
            <a:noFill/>
            <a:ln w="3175">
              <a:solidFill>
                <a:schemeClr val="bg2">
                  <a:alpha val="7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1" name="Rectangle: Rounded Corners 39">
              <a:extLst>
                <a:ext uri="{FF2B5EF4-FFF2-40B4-BE49-F238E27FC236}">
                  <a16:creationId xmlns:a16="http://schemas.microsoft.com/office/drawing/2014/main" id="{BE4A8CC4-643B-C704-4662-D263936EEEE6}"/>
                </a:ext>
              </a:extLst>
            </p:cNvPr>
            <p:cNvSpPr/>
            <p:nvPr/>
          </p:nvSpPr>
          <p:spPr>
            <a:xfrm>
              <a:off x="-1816498" y="5579757"/>
              <a:ext cx="4865481" cy="2319620"/>
            </a:xfrm>
            <a:prstGeom prst="roundRect">
              <a:avLst>
                <a:gd name="adj" fmla="val 40474"/>
              </a:avLst>
            </a:prstGeom>
            <a:noFill/>
            <a:ln w="3175">
              <a:solidFill>
                <a:schemeClr val="bg2">
                  <a:alpha val="47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Rectangle: Rounded Corners 40">
              <a:extLst>
                <a:ext uri="{FF2B5EF4-FFF2-40B4-BE49-F238E27FC236}">
                  <a16:creationId xmlns:a16="http://schemas.microsoft.com/office/drawing/2014/main" id="{C6142DEC-D322-D089-273A-D22B4471CB08}"/>
                </a:ext>
              </a:extLst>
            </p:cNvPr>
            <p:cNvSpPr/>
            <p:nvPr/>
          </p:nvSpPr>
          <p:spPr>
            <a:xfrm>
              <a:off x="-2108284" y="5269564"/>
              <a:ext cx="5449052" cy="2925884"/>
            </a:xfrm>
            <a:prstGeom prst="roundRect">
              <a:avLst>
                <a:gd name="adj" fmla="val 40438"/>
              </a:avLst>
            </a:prstGeom>
            <a:noFill/>
            <a:ln w="3175">
              <a:solidFill>
                <a:schemeClr val="bg2">
                  <a:alpha val="31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8149977-B946-4851-A2CD-CF04C6F3BD23}"/>
              </a:ext>
            </a:extLst>
          </p:cNvPr>
          <p:cNvSpPr/>
          <p:nvPr/>
        </p:nvSpPr>
        <p:spPr>
          <a:xfrm rot="16200000">
            <a:off x="6449272" y="1351046"/>
            <a:ext cx="1714500" cy="6178907"/>
          </a:xfrm>
          <a:prstGeom prst="roundRect">
            <a:avLst>
              <a:gd name="adj" fmla="val 7675"/>
            </a:avLst>
          </a:prstGeom>
          <a:solidFill>
            <a:schemeClr val="bg2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CAF7422F-7E46-5D84-BAFE-F7EB14261091}"/>
              </a:ext>
            </a:extLst>
          </p:cNvPr>
          <p:cNvSpPr/>
          <p:nvPr/>
        </p:nvSpPr>
        <p:spPr>
          <a:xfrm rot="16200000">
            <a:off x="2220175" y="3040093"/>
            <a:ext cx="1930396" cy="2800813"/>
          </a:xfrm>
          <a:prstGeom prst="roundRect">
            <a:avLst>
              <a:gd name="adj" fmla="val 440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40EA72-C7EE-A491-2899-C7D52C11C578}"/>
              </a:ext>
            </a:extLst>
          </p:cNvPr>
          <p:cNvSpPr txBox="1"/>
          <p:nvPr/>
        </p:nvSpPr>
        <p:spPr>
          <a:xfrm>
            <a:off x="1666875" y="938916"/>
            <a:ext cx="10117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+mj-lt"/>
              </a:rPr>
              <a:t>A középfokú szakképzés jellemzői</a:t>
            </a:r>
            <a:endParaRPr lang="en-ID" sz="36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A4FF8E-590E-A094-6B6A-00B2EE1D2ABC}"/>
              </a:ext>
            </a:extLst>
          </p:cNvPr>
          <p:cNvSpPr txBox="1"/>
          <p:nvPr/>
        </p:nvSpPr>
        <p:spPr>
          <a:xfrm>
            <a:off x="2113752" y="3975135"/>
            <a:ext cx="2103315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A szakképzési rendszerben nem feltétlenül szükséges már a beiratkozáskor konkrét szakmát választani, elegendő csupán az érdeklődési ágazat megjelölése.</a:t>
            </a:r>
            <a:endParaRPr lang="en-ID" sz="1000" dirty="0">
              <a:solidFill>
                <a:schemeClr val="bg2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04A1AF-81C2-8283-78E0-1A25EFBFD62E}"/>
              </a:ext>
            </a:extLst>
          </p:cNvPr>
          <p:cNvSpPr txBox="1"/>
          <p:nvPr/>
        </p:nvSpPr>
        <p:spPr>
          <a:xfrm>
            <a:off x="5246236" y="3798116"/>
            <a:ext cx="2246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Gyakorlatorientált rendszer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EE0EF6-521B-70E9-0193-88314A80F3A4}"/>
              </a:ext>
            </a:extLst>
          </p:cNvPr>
          <p:cNvSpPr txBox="1"/>
          <p:nvPr/>
        </p:nvSpPr>
        <p:spPr>
          <a:xfrm>
            <a:off x="5246236" y="4066254"/>
            <a:ext cx="2159252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Az oktatás projektalapú, gyakorlatorientált, kimenet-szabályozott ami biztosítja, hogy a tanulók valódi szakmai készségeket sajátítsanak el.</a:t>
            </a:r>
            <a:endParaRPr lang="en-ID" sz="1000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5E18A1-1AE7-FD2D-421F-BFD1D7035943}"/>
              </a:ext>
            </a:extLst>
          </p:cNvPr>
          <p:cNvSpPr txBox="1"/>
          <p:nvPr/>
        </p:nvSpPr>
        <p:spPr>
          <a:xfrm>
            <a:off x="8005674" y="3828394"/>
            <a:ext cx="2014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Emelt szintű tudás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01B9EA-F270-A875-B3C2-DD920A8E0BCF}"/>
              </a:ext>
            </a:extLst>
          </p:cNvPr>
          <p:cNvSpPr txBox="1"/>
          <p:nvPr/>
        </p:nvSpPr>
        <p:spPr>
          <a:xfrm>
            <a:off x="8025195" y="4087704"/>
            <a:ext cx="1770595" cy="99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A  megszerzett technikusi végzettség komoly előnyt nyújt a felsőoktatásba való belépéshez.</a:t>
            </a:r>
            <a:endParaRPr lang="en-ID" sz="1000" dirty="0">
              <a:solidFill>
                <a:schemeClr val="bg2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352C046-5E82-6E17-857B-2CD9A98BAB5D}"/>
              </a:ext>
            </a:extLst>
          </p:cNvPr>
          <p:cNvGrpSpPr/>
          <p:nvPr/>
        </p:nvGrpSpPr>
        <p:grpSpPr>
          <a:xfrm>
            <a:off x="4047919" y="3676565"/>
            <a:ext cx="338555" cy="338555"/>
            <a:chOff x="4047919" y="2002399"/>
            <a:chExt cx="338555" cy="338555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3E6A90F-F385-9A27-6EDB-A9988A8CA4CB}"/>
                </a:ext>
              </a:extLst>
            </p:cNvPr>
            <p:cNvSpPr/>
            <p:nvPr/>
          </p:nvSpPr>
          <p:spPr>
            <a:xfrm>
              <a:off x="4047919" y="2002399"/>
              <a:ext cx="338555" cy="33855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AED88B1-B278-9948-F5DE-BF590F7EDD7E}"/>
                </a:ext>
              </a:extLst>
            </p:cNvPr>
            <p:cNvSpPr/>
            <p:nvPr/>
          </p:nvSpPr>
          <p:spPr>
            <a:xfrm>
              <a:off x="4126032" y="2149862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760A5D3-81B6-566E-F04B-8999BF17F133}"/>
                </a:ext>
              </a:extLst>
            </p:cNvPr>
            <p:cNvSpPr/>
            <p:nvPr/>
          </p:nvSpPr>
          <p:spPr>
            <a:xfrm>
              <a:off x="4195383" y="2149862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04D2BD01-F64A-CE80-9226-1941CAA6F58D}"/>
                </a:ext>
              </a:extLst>
            </p:cNvPr>
            <p:cNvSpPr/>
            <p:nvPr/>
          </p:nvSpPr>
          <p:spPr>
            <a:xfrm>
              <a:off x="4264733" y="2149862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9E41F257-C71B-9036-50B0-9B7A7CDD13AC}"/>
              </a:ext>
            </a:extLst>
          </p:cNvPr>
          <p:cNvSpPr txBox="1"/>
          <p:nvPr/>
        </p:nvSpPr>
        <p:spPr>
          <a:xfrm>
            <a:off x="1681473" y="1761634"/>
            <a:ext cx="4261589" cy="1081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100" dirty="0">
                <a:solidFill>
                  <a:schemeClr val="bg2"/>
                </a:solidFill>
              </a:rPr>
              <a:t>A szakképzés megalapozza a sikeres karriert, biztosítja a stabil anyagi hátteret, és jelentős versenyelőnyt nyújt a munkaerőpiacon. Emellett a tanulói jogviszonyban lévőknek az ösztöndíj anyagi támogatást jelent a tanulmányok során.</a:t>
            </a:r>
            <a:endParaRPr lang="en-ID" sz="1100" dirty="0">
              <a:solidFill>
                <a:schemeClr val="bg2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A23C73-F3D4-5FE8-FD26-A6EDB99BB4D7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5EF7EDE-1F91-8FF7-E7A9-7ECC8A97FF89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3FD4744-08C1-EB72-CBCC-676738B7E960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6">
            <a:extLst>
              <a:ext uri="{FF2B5EF4-FFF2-40B4-BE49-F238E27FC236}">
                <a16:creationId xmlns:a16="http://schemas.microsoft.com/office/drawing/2014/main" id="{1FB67510-B8DE-B55D-141E-4DBE8ACA2C92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8">
            <a:extLst>
              <a:ext uri="{FF2B5EF4-FFF2-40B4-BE49-F238E27FC236}">
                <a16:creationId xmlns:a16="http://schemas.microsoft.com/office/drawing/2014/main" id="{27BAF1D5-F3D8-981B-1590-C559B8AB04D4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32">
            <a:extLst>
              <a:ext uri="{FF2B5EF4-FFF2-40B4-BE49-F238E27FC236}">
                <a16:creationId xmlns:a16="http://schemas.microsoft.com/office/drawing/2014/main" id="{03C08B7E-EB70-FA7E-B198-5BCAF00D1A96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46">
            <a:hlinkClick r:id="rId2"/>
            <a:extLst>
              <a:ext uri="{FF2B5EF4-FFF2-40B4-BE49-F238E27FC236}">
                <a16:creationId xmlns:a16="http://schemas.microsoft.com/office/drawing/2014/main" id="{A3D2FCFF-60E3-B6D6-6A7D-C9087F1F8D19}"/>
              </a:ext>
            </a:extLst>
          </p:cNvPr>
          <p:cNvSpPr txBox="1"/>
          <p:nvPr/>
        </p:nvSpPr>
        <p:spPr>
          <a:xfrm>
            <a:off x="3340768" y="210493"/>
            <a:ext cx="10509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Intézménykereső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42" name="TextBox 47">
            <a:hlinkClick r:id="rId3"/>
            <a:extLst>
              <a:ext uri="{FF2B5EF4-FFF2-40B4-BE49-F238E27FC236}">
                <a16:creationId xmlns:a16="http://schemas.microsoft.com/office/drawing/2014/main" id="{5C23A8D0-9A06-552D-7859-FA2D33002D73}"/>
              </a:ext>
            </a:extLst>
          </p:cNvPr>
          <p:cNvSpPr txBox="1"/>
          <p:nvPr/>
        </p:nvSpPr>
        <p:spPr>
          <a:xfrm>
            <a:off x="4745747" y="210493"/>
            <a:ext cx="8029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Szakmafüzet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43" name="Rectangle: Rounded Corners 48">
            <a:hlinkClick r:id="rId4"/>
            <a:extLst>
              <a:ext uri="{FF2B5EF4-FFF2-40B4-BE49-F238E27FC236}">
                <a16:creationId xmlns:a16="http://schemas.microsoft.com/office/drawing/2014/main" id="{356F9D7F-DBED-2408-8E67-431FB5D5651C}"/>
              </a:ext>
            </a:extLst>
          </p:cNvPr>
          <p:cNvSpPr/>
          <p:nvPr/>
        </p:nvSpPr>
        <p:spPr>
          <a:xfrm>
            <a:off x="10915651" y="163327"/>
            <a:ext cx="879472" cy="27799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4" name="TextBox 49">
            <a:hlinkClick r:id="rId4"/>
            <a:extLst>
              <a:ext uri="{FF2B5EF4-FFF2-40B4-BE49-F238E27FC236}">
                <a16:creationId xmlns:a16="http://schemas.microsoft.com/office/drawing/2014/main" id="{72BD4F54-0A31-2E9A-3B68-8D3010BE70A7}"/>
              </a:ext>
            </a:extLst>
          </p:cNvPr>
          <p:cNvSpPr txBox="1"/>
          <p:nvPr/>
        </p:nvSpPr>
        <p:spPr>
          <a:xfrm>
            <a:off x="11075756" y="163326"/>
            <a:ext cx="5592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dirty="0">
                <a:solidFill>
                  <a:schemeClr val="bg2"/>
                </a:solidFill>
                <a:latin typeface="+mj-lt"/>
              </a:rPr>
              <a:t>GP524</a:t>
            </a:r>
            <a:endParaRPr lang="en-ID" sz="105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45" name="Kép 44">
            <a:extLst>
              <a:ext uri="{FF2B5EF4-FFF2-40B4-BE49-F238E27FC236}">
                <a16:creationId xmlns:a16="http://schemas.microsoft.com/office/drawing/2014/main" id="{8103452C-CA32-18A0-D95F-2CCE600FA49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" y="0"/>
            <a:ext cx="2035943" cy="580562"/>
          </a:xfrm>
          <a:prstGeom prst="rect">
            <a:avLst/>
          </a:prstGeom>
        </p:spPr>
      </p:pic>
      <p:sp>
        <p:nvSpPr>
          <p:cNvPr id="16" name="TextBox 45">
            <a:hlinkClick r:id="rId6"/>
            <a:extLst>
              <a:ext uri="{FF2B5EF4-FFF2-40B4-BE49-F238E27FC236}">
                <a16:creationId xmlns:a16="http://schemas.microsoft.com/office/drawing/2014/main" id="{61416E14-C04B-CBE4-FA4B-624CF4DBF2CC}"/>
              </a:ext>
            </a:extLst>
          </p:cNvPr>
          <p:cNvSpPr txBox="1"/>
          <p:nvPr/>
        </p:nvSpPr>
        <p:spPr>
          <a:xfrm>
            <a:off x="2526535" y="210493"/>
            <a:ext cx="6226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Honlap</a:t>
            </a:r>
            <a:endParaRPr lang="en-ID" sz="9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652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0">
        <p159:morph option="byChar"/>
      </p:transition>
    </mc:Choice>
    <mc:Fallback xmlns="">
      <p:transition spd="slow" advTm="4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1000">
              <a:schemeClr val="accent1"/>
            </a:gs>
            <a:gs pos="100000">
              <a:schemeClr val="tx1"/>
            </a:gs>
          </a:gsLst>
          <a:lin ang="7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E67961-020B-EE6A-738C-E3EEBB295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A571E7-2299-261A-4D5F-C0F7506D770C}"/>
              </a:ext>
            </a:extLst>
          </p:cNvPr>
          <p:cNvSpPr txBox="1"/>
          <p:nvPr/>
        </p:nvSpPr>
        <p:spPr>
          <a:xfrm>
            <a:off x="1102105" y="1862001"/>
            <a:ext cx="33382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+mj-lt"/>
              </a:rPr>
              <a:t>A szakképzés</a:t>
            </a:r>
          </a:p>
          <a:p>
            <a:r>
              <a:rPr lang="hu-HU" sz="3600" dirty="0">
                <a:solidFill>
                  <a:schemeClr val="bg2"/>
                </a:solidFill>
                <a:latin typeface="+mj-lt"/>
              </a:rPr>
              <a:t>intézményei</a:t>
            </a:r>
            <a:endParaRPr lang="en-ID" sz="3600" strike="sngStrike" dirty="0">
              <a:solidFill>
                <a:schemeClr val="bg2"/>
              </a:solidFill>
              <a:highlight>
                <a:srgbClr val="C0C0C0"/>
              </a:highlight>
              <a:latin typeface="+mj-lt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E2C1EF2-717D-3569-7AB4-C4499CF0901E}"/>
              </a:ext>
            </a:extLst>
          </p:cNvPr>
          <p:cNvSpPr/>
          <p:nvPr/>
        </p:nvSpPr>
        <p:spPr>
          <a:xfrm>
            <a:off x="5050894" y="977332"/>
            <a:ext cx="410754" cy="41075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6" name="TextBox 15">
            <a:hlinkClick r:id="rId2"/>
            <a:extLst>
              <a:ext uri="{FF2B5EF4-FFF2-40B4-BE49-F238E27FC236}">
                <a16:creationId xmlns:a16="http://schemas.microsoft.com/office/drawing/2014/main" id="{F4BD6DA7-BE6E-3D23-09ED-B31816CD8F28}"/>
              </a:ext>
            </a:extLst>
          </p:cNvPr>
          <p:cNvSpPr txBox="1"/>
          <p:nvPr/>
        </p:nvSpPr>
        <p:spPr>
          <a:xfrm>
            <a:off x="4945699" y="1019295"/>
            <a:ext cx="6211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tx2"/>
                </a:solidFill>
                <a:latin typeface="+mj-lt"/>
              </a:rPr>
              <a:t>01</a:t>
            </a:r>
            <a:endParaRPr lang="en-ID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350F5E1-4721-50B5-5C99-8F36AFAA8740}"/>
              </a:ext>
            </a:extLst>
          </p:cNvPr>
          <p:cNvSpPr txBox="1"/>
          <p:nvPr/>
        </p:nvSpPr>
        <p:spPr>
          <a:xfrm>
            <a:off x="5672037" y="1028820"/>
            <a:ext cx="2014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Technikum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E3EF36-E42E-87F0-F308-BDA5B00DF4E6}"/>
              </a:ext>
            </a:extLst>
          </p:cNvPr>
          <p:cNvSpPr txBox="1"/>
          <p:nvPr/>
        </p:nvSpPr>
        <p:spPr>
          <a:xfrm>
            <a:off x="7526032" y="567453"/>
            <a:ext cx="4468239" cy="2145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A technikumi képzés célja a magas szintű szakképzettség megszerzése. Az oktatás az alapoktatást követően ágazati alapon szerveződik: az első két évben a tanulók ágazati alapoktatásban vesznek részt, amelynek végén ágazati alapvizsgát tesznek. Ez a vizsga biztosítja a továbblépést a választott szakirányú oktatásba, ahol a diákok már konkrét szakmát tanulnak.  szakami vizsgájuk eredményétől függően jelentős többlet pontszámot kapnak, ami alapján egyenes út vezet a szakirányú felsőoktatásba. A technikum jellemzően 5 éves és egyszerre nyújt érettségi és technikusi végzettséget (a szakmai vizsga, adott vizsgatárgyból letett emelt szintű érettségi vizsgának felel meg). </a:t>
            </a:r>
            <a:endParaRPr lang="en-ID" sz="1000" dirty="0">
              <a:solidFill>
                <a:schemeClr val="bg2"/>
              </a:solidFill>
              <a:highlight>
                <a:srgbClr val="800000"/>
              </a:highlight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7D32822-564A-8B42-8AB5-09EB10EA687B}"/>
              </a:ext>
            </a:extLst>
          </p:cNvPr>
          <p:cNvSpPr/>
          <p:nvPr/>
        </p:nvSpPr>
        <p:spPr>
          <a:xfrm>
            <a:off x="5050894" y="3102611"/>
            <a:ext cx="410754" cy="41075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E98ACB-5F58-CBC9-278C-22894BB9C694}"/>
              </a:ext>
            </a:extLst>
          </p:cNvPr>
          <p:cNvSpPr txBox="1"/>
          <p:nvPr/>
        </p:nvSpPr>
        <p:spPr>
          <a:xfrm>
            <a:off x="4945699" y="3144574"/>
            <a:ext cx="6211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tx2"/>
                </a:solidFill>
                <a:latin typeface="+mj-lt"/>
              </a:rPr>
              <a:t>02</a:t>
            </a:r>
            <a:endParaRPr lang="en-ID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F9619B-40CF-3308-FDB0-AB192F35DE61}"/>
              </a:ext>
            </a:extLst>
          </p:cNvPr>
          <p:cNvSpPr txBox="1"/>
          <p:nvPr/>
        </p:nvSpPr>
        <p:spPr>
          <a:xfrm>
            <a:off x="5672037" y="3154099"/>
            <a:ext cx="2014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Szakképző iskola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7FC140-4E98-3AC1-B9D1-C1F466192DB2}"/>
              </a:ext>
            </a:extLst>
          </p:cNvPr>
          <p:cNvSpPr txBox="1"/>
          <p:nvPr/>
        </p:nvSpPr>
        <p:spPr>
          <a:xfrm>
            <a:off x="8118273" y="3002692"/>
            <a:ext cx="2907865" cy="1453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A szakképző iskola egy hároméves képzés, amely az alapszakmák megszerzésére fókuszál. A képzés első  éve ágazati alapoktatás, amely ágazati alapvizsgával zárul, míg a következő két év szakirányú</a:t>
            </a:r>
            <a:r>
              <a:rPr lang="hu-HU" sz="1000" strike="sngStrike" dirty="0">
                <a:solidFill>
                  <a:schemeClr val="bg2"/>
                </a:solidFill>
              </a:rPr>
              <a:t> </a:t>
            </a:r>
            <a:r>
              <a:rPr lang="hu-HU" sz="1000" dirty="0">
                <a:solidFill>
                  <a:schemeClr val="bg2"/>
                </a:solidFill>
              </a:rPr>
              <a:t>oktatásból áll. A képzés befejezése után a diákok szakmai vizsgát tesznek.</a:t>
            </a:r>
            <a:endParaRPr lang="en-ID" sz="1000" dirty="0">
              <a:solidFill>
                <a:schemeClr val="bg2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499C12C-6BC9-6CCE-F778-58EF1FC59356}"/>
              </a:ext>
            </a:extLst>
          </p:cNvPr>
          <p:cNvSpPr/>
          <p:nvPr/>
        </p:nvSpPr>
        <p:spPr>
          <a:xfrm>
            <a:off x="5050894" y="4877073"/>
            <a:ext cx="410754" cy="410754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EFFA7A2-48EF-0AF5-7C67-555A7C2D184C}"/>
              </a:ext>
            </a:extLst>
          </p:cNvPr>
          <p:cNvSpPr txBox="1"/>
          <p:nvPr/>
        </p:nvSpPr>
        <p:spPr>
          <a:xfrm>
            <a:off x="4945699" y="4919036"/>
            <a:ext cx="6211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dirty="0">
                <a:solidFill>
                  <a:schemeClr val="tx2"/>
                </a:solidFill>
                <a:latin typeface="+mj-lt"/>
              </a:rPr>
              <a:t>03</a:t>
            </a:r>
            <a:endParaRPr lang="en-ID" sz="14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4CEE193-0CF8-0884-A8DF-A64EC22B48BF}"/>
              </a:ext>
            </a:extLst>
          </p:cNvPr>
          <p:cNvSpPr txBox="1"/>
          <p:nvPr/>
        </p:nvSpPr>
        <p:spPr>
          <a:xfrm>
            <a:off x="5672036" y="4928561"/>
            <a:ext cx="2349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Okleveles technikus képzés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4FB205-82B5-F975-8231-F15038F5F635}"/>
              </a:ext>
            </a:extLst>
          </p:cNvPr>
          <p:cNvSpPr txBox="1"/>
          <p:nvPr/>
        </p:nvSpPr>
        <p:spPr>
          <a:xfrm>
            <a:off x="8167891" y="4675548"/>
            <a:ext cx="2907865" cy="19151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Az okleveles technikus képzés azoknak ajánlott, akik számára már a középiskola is a jövőjük tudatos építését jelenti és céljuk egyetemi karrierjük megalapozása. A képzés során a technikum és egy egyetem által közösen kidolgozott tananyagot sajátítanak el. A megszerzett tudásért legalább 30 kreditpontot is beszámítanak a felsőoktatásban, ami akár az egyetemi tanulmányok idejét is lerövidítheti.</a:t>
            </a:r>
            <a:endParaRPr lang="en-ID" sz="1000" dirty="0">
              <a:solidFill>
                <a:schemeClr val="bg2"/>
              </a:solidFill>
              <a:highlight>
                <a:srgbClr val="C0C0C0"/>
              </a:highlight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D9D48AB-A2CD-3DDD-F5C7-6578A8BE0262}"/>
              </a:ext>
            </a:extLst>
          </p:cNvPr>
          <p:cNvCxnSpPr>
            <a:cxnSpLocks/>
          </p:cNvCxnSpPr>
          <p:nvPr/>
        </p:nvCxnSpPr>
        <p:spPr>
          <a:xfrm>
            <a:off x="5477995" y="2842994"/>
            <a:ext cx="5301093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2F22390-C08E-786D-F315-042C3E15204F}"/>
              </a:ext>
            </a:extLst>
          </p:cNvPr>
          <p:cNvCxnSpPr>
            <a:cxnSpLocks/>
          </p:cNvCxnSpPr>
          <p:nvPr/>
        </p:nvCxnSpPr>
        <p:spPr>
          <a:xfrm>
            <a:off x="5477995" y="4675548"/>
            <a:ext cx="5301093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E2CCD8F2-2B9A-1462-FC1B-9C0755E7FC00}"/>
              </a:ext>
            </a:extLst>
          </p:cNvPr>
          <p:cNvSpPr txBox="1"/>
          <p:nvPr/>
        </p:nvSpPr>
        <p:spPr>
          <a:xfrm>
            <a:off x="1583480" y="4100377"/>
            <a:ext cx="3205606" cy="1081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100" dirty="0">
                <a:solidFill>
                  <a:schemeClr val="bg2"/>
                </a:solidFill>
              </a:rPr>
              <a:t>A szakképzés Magyarországon két intézménytípusra épül: a technikumra és a szakképző iskolára.</a:t>
            </a:r>
          </a:p>
          <a:p>
            <a:pPr>
              <a:lnSpc>
                <a:spcPct val="150000"/>
              </a:lnSpc>
            </a:pPr>
            <a:r>
              <a:rPr lang="hu-HU" sz="1100" dirty="0">
                <a:solidFill>
                  <a:schemeClr val="bg2"/>
                </a:solidFill>
              </a:rPr>
              <a:t>Mindkettő továbbtanulási és életpálya-lehetőségeket biztosít a fiatalok számára.</a:t>
            </a:r>
            <a:endParaRPr lang="en-ID" sz="1100" dirty="0">
              <a:solidFill>
                <a:schemeClr val="bg2"/>
              </a:solidFill>
              <a:highlight>
                <a:srgbClr val="008000"/>
              </a:highlight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BA96BFC-766D-D7DA-3172-CF9430775B6C}"/>
              </a:ext>
            </a:extLst>
          </p:cNvPr>
          <p:cNvSpPr txBox="1"/>
          <p:nvPr/>
        </p:nvSpPr>
        <p:spPr>
          <a:xfrm>
            <a:off x="1582395" y="3737093"/>
            <a:ext cx="2014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Intézményi keretek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626565-51AE-F81D-8711-71244C297902}"/>
              </a:ext>
            </a:extLst>
          </p:cNvPr>
          <p:cNvGrpSpPr/>
          <p:nvPr/>
        </p:nvGrpSpPr>
        <p:grpSpPr>
          <a:xfrm>
            <a:off x="1200150" y="3769519"/>
            <a:ext cx="275351" cy="275351"/>
            <a:chOff x="1200150" y="3769519"/>
            <a:chExt cx="275351" cy="275351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B4D44820-1EFB-B057-03BC-0A6C1D9DB560}"/>
                </a:ext>
              </a:extLst>
            </p:cNvPr>
            <p:cNvSpPr/>
            <p:nvPr/>
          </p:nvSpPr>
          <p:spPr>
            <a:xfrm>
              <a:off x="1200150" y="3769519"/>
              <a:ext cx="275351" cy="275351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456E6D55-FFD7-64E4-9774-FAC9C5D87F54}"/>
                </a:ext>
              </a:extLst>
            </p:cNvPr>
            <p:cNvSpPr/>
            <p:nvPr/>
          </p:nvSpPr>
          <p:spPr>
            <a:xfrm>
              <a:off x="1263680" y="3889452"/>
              <a:ext cx="35483" cy="35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5FBAC8EC-20BE-E5C6-D28B-E02FC98078DF}"/>
                </a:ext>
              </a:extLst>
            </p:cNvPr>
            <p:cNvSpPr/>
            <p:nvPr/>
          </p:nvSpPr>
          <p:spPr>
            <a:xfrm>
              <a:off x="1320084" y="3889452"/>
              <a:ext cx="35483" cy="35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069DBF82-6988-3C83-6B23-D843BDBC813B}"/>
                </a:ext>
              </a:extLst>
            </p:cNvPr>
            <p:cNvSpPr/>
            <p:nvPr/>
          </p:nvSpPr>
          <p:spPr>
            <a:xfrm>
              <a:off x="1376488" y="3889452"/>
              <a:ext cx="35483" cy="3548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6BB0549-D7B1-2FE2-92C4-6FFF569AE776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0E6E91-0989-899E-2AB0-A345A1E3BD4C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57239B2-EAE4-BC6E-236C-F25622498A55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685F310-1070-70F2-7A65-B2757F85D142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8">
            <a:extLst>
              <a:ext uri="{FF2B5EF4-FFF2-40B4-BE49-F238E27FC236}">
                <a16:creationId xmlns:a16="http://schemas.microsoft.com/office/drawing/2014/main" id="{68039CE3-CE83-42E2-BBE5-3C5FCD506CF6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32">
            <a:extLst>
              <a:ext uri="{FF2B5EF4-FFF2-40B4-BE49-F238E27FC236}">
                <a16:creationId xmlns:a16="http://schemas.microsoft.com/office/drawing/2014/main" id="{14BF2C4C-BD37-B94F-BBC2-F8B00B3DABB2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46">
            <a:hlinkClick r:id="rId3"/>
            <a:extLst>
              <a:ext uri="{FF2B5EF4-FFF2-40B4-BE49-F238E27FC236}">
                <a16:creationId xmlns:a16="http://schemas.microsoft.com/office/drawing/2014/main" id="{1035100B-383B-F923-E00F-47D292C7142D}"/>
              </a:ext>
            </a:extLst>
          </p:cNvPr>
          <p:cNvSpPr txBox="1"/>
          <p:nvPr/>
        </p:nvSpPr>
        <p:spPr>
          <a:xfrm>
            <a:off x="3340768" y="210493"/>
            <a:ext cx="10509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Intézménykereső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35" name="TextBox 47">
            <a:hlinkClick r:id="rId4"/>
            <a:extLst>
              <a:ext uri="{FF2B5EF4-FFF2-40B4-BE49-F238E27FC236}">
                <a16:creationId xmlns:a16="http://schemas.microsoft.com/office/drawing/2014/main" id="{ED85F428-8590-BD8A-DCDD-9D511FBCB024}"/>
              </a:ext>
            </a:extLst>
          </p:cNvPr>
          <p:cNvSpPr txBox="1"/>
          <p:nvPr/>
        </p:nvSpPr>
        <p:spPr>
          <a:xfrm>
            <a:off x="4745747" y="210493"/>
            <a:ext cx="8029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Szakmafüzet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36" name="Rectangle: Rounded Corners 48">
            <a:hlinkClick r:id="rId5"/>
            <a:extLst>
              <a:ext uri="{FF2B5EF4-FFF2-40B4-BE49-F238E27FC236}">
                <a16:creationId xmlns:a16="http://schemas.microsoft.com/office/drawing/2014/main" id="{0541E321-D27D-2E70-D87B-481744BBDBAA}"/>
              </a:ext>
            </a:extLst>
          </p:cNvPr>
          <p:cNvSpPr/>
          <p:nvPr/>
        </p:nvSpPr>
        <p:spPr>
          <a:xfrm>
            <a:off x="10915651" y="163327"/>
            <a:ext cx="879472" cy="27799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7" name="TextBox 49">
            <a:hlinkClick r:id="rId5"/>
            <a:extLst>
              <a:ext uri="{FF2B5EF4-FFF2-40B4-BE49-F238E27FC236}">
                <a16:creationId xmlns:a16="http://schemas.microsoft.com/office/drawing/2014/main" id="{4A413468-8CEE-E7AB-1A27-802B7B43680E}"/>
              </a:ext>
            </a:extLst>
          </p:cNvPr>
          <p:cNvSpPr txBox="1"/>
          <p:nvPr/>
        </p:nvSpPr>
        <p:spPr>
          <a:xfrm>
            <a:off x="11075756" y="163326"/>
            <a:ext cx="5592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dirty="0">
                <a:solidFill>
                  <a:schemeClr val="bg2"/>
                </a:solidFill>
                <a:latin typeface="+mj-lt"/>
              </a:rPr>
              <a:t>GP524</a:t>
            </a:r>
            <a:endParaRPr lang="en-ID" sz="105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9" name="Kép 38">
            <a:extLst>
              <a:ext uri="{FF2B5EF4-FFF2-40B4-BE49-F238E27FC236}">
                <a16:creationId xmlns:a16="http://schemas.microsoft.com/office/drawing/2014/main" id="{2CA9B0E7-7583-DA8A-1D96-4DC92A3E453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" y="0"/>
            <a:ext cx="2035943" cy="580562"/>
          </a:xfrm>
          <a:prstGeom prst="rect">
            <a:avLst/>
          </a:prstGeom>
        </p:spPr>
      </p:pic>
      <p:sp>
        <p:nvSpPr>
          <p:cNvPr id="7" name="TextBox 45">
            <a:hlinkClick r:id="rId7"/>
            <a:extLst>
              <a:ext uri="{FF2B5EF4-FFF2-40B4-BE49-F238E27FC236}">
                <a16:creationId xmlns:a16="http://schemas.microsoft.com/office/drawing/2014/main" id="{0D70136C-B019-7E70-AC47-F34B628DA34C}"/>
              </a:ext>
            </a:extLst>
          </p:cNvPr>
          <p:cNvSpPr txBox="1"/>
          <p:nvPr/>
        </p:nvSpPr>
        <p:spPr>
          <a:xfrm>
            <a:off x="2526535" y="210493"/>
            <a:ext cx="6226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Honlap</a:t>
            </a:r>
            <a:endParaRPr lang="en-ID" sz="9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32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0">
        <p159:morph option="byChar"/>
      </p:transition>
    </mc:Choice>
    <mc:Fallback xmlns="">
      <p:transition spd="slow" advTm="4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1000">
              <a:schemeClr val="accent1"/>
            </a:gs>
            <a:gs pos="100000">
              <a:schemeClr val="tx1"/>
            </a:gs>
          </a:gsLst>
          <a:lin ang="7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43CF38-52EB-4C9A-69E2-2847F790D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helye 6">
            <a:extLst>
              <a:ext uri="{FF2B5EF4-FFF2-40B4-BE49-F238E27FC236}">
                <a16:creationId xmlns:a16="http://schemas.microsoft.com/office/drawing/2014/main" id="{26A470F8-A69B-8472-0FA5-0CA57386771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DE9E399-7455-7E82-B149-19DC331BFC61}"/>
              </a:ext>
            </a:extLst>
          </p:cNvPr>
          <p:cNvSpPr/>
          <p:nvPr/>
        </p:nvSpPr>
        <p:spPr>
          <a:xfrm>
            <a:off x="1077398" y="3006131"/>
            <a:ext cx="6690819" cy="2002970"/>
          </a:xfrm>
          <a:prstGeom prst="roundRect">
            <a:avLst>
              <a:gd name="adj" fmla="val 8388"/>
            </a:avLst>
          </a:prstGeom>
          <a:solidFill>
            <a:schemeClr val="bg2"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0C05533-9E9D-0DBE-D23F-A8CFDB59E1E3}"/>
              </a:ext>
            </a:extLst>
          </p:cNvPr>
          <p:cNvSpPr/>
          <p:nvPr/>
        </p:nvSpPr>
        <p:spPr>
          <a:xfrm>
            <a:off x="4868256" y="2756797"/>
            <a:ext cx="3393244" cy="2477867"/>
          </a:xfrm>
          <a:prstGeom prst="roundRect">
            <a:avLst>
              <a:gd name="adj" fmla="val 83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7522B5C-D83A-3571-5A50-2461A2D8087C}"/>
              </a:ext>
            </a:extLst>
          </p:cNvPr>
          <p:cNvGrpSpPr/>
          <p:nvPr/>
        </p:nvGrpSpPr>
        <p:grpSpPr>
          <a:xfrm>
            <a:off x="7690832" y="2963439"/>
            <a:ext cx="338555" cy="338555"/>
            <a:chOff x="7690832" y="2963439"/>
            <a:chExt cx="338555" cy="338555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0EC25C3-5300-0F2A-7518-CA921F686246}"/>
                </a:ext>
              </a:extLst>
            </p:cNvPr>
            <p:cNvSpPr/>
            <p:nvPr/>
          </p:nvSpPr>
          <p:spPr>
            <a:xfrm>
              <a:off x="7690832" y="2963439"/>
              <a:ext cx="338555" cy="33855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1F43B30-21D8-C298-DB3F-20E5AABC5E4F}"/>
                </a:ext>
              </a:extLst>
            </p:cNvPr>
            <p:cNvSpPr/>
            <p:nvPr/>
          </p:nvSpPr>
          <p:spPr>
            <a:xfrm>
              <a:off x="7768945" y="3110902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F2FEF8A-0AA4-7D28-8315-B74C8C784070}"/>
                </a:ext>
              </a:extLst>
            </p:cNvPr>
            <p:cNvSpPr/>
            <p:nvPr/>
          </p:nvSpPr>
          <p:spPr>
            <a:xfrm>
              <a:off x="7838296" y="3110902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E8663716-B5A2-F813-F362-C4A448557193}"/>
                </a:ext>
              </a:extLst>
            </p:cNvPr>
            <p:cNvSpPr/>
            <p:nvPr/>
          </p:nvSpPr>
          <p:spPr>
            <a:xfrm>
              <a:off x="7907646" y="3110902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A7580D1-D9F9-8237-EE57-9BC412DACEC7}"/>
              </a:ext>
            </a:extLst>
          </p:cNvPr>
          <p:cNvSpPr txBox="1"/>
          <p:nvPr/>
        </p:nvSpPr>
        <p:spPr>
          <a:xfrm>
            <a:off x="1016025" y="1563034"/>
            <a:ext cx="3626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+mj-lt"/>
              </a:rPr>
              <a:t>Ösztöndíjak</a:t>
            </a:r>
            <a:endParaRPr lang="en-ID" sz="36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8E10F1-6B3E-8872-B40C-3E3AFBC02F44}"/>
              </a:ext>
            </a:extLst>
          </p:cNvPr>
          <p:cNvSpPr txBox="1"/>
          <p:nvPr/>
        </p:nvSpPr>
        <p:spPr>
          <a:xfrm>
            <a:off x="1410764" y="3201270"/>
            <a:ext cx="204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Szakképzési ösztöndíj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7E5AC9-2819-5042-6C7C-7D7BD734C766}"/>
              </a:ext>
            </a:extLst>
          </p:cNvPr>
          <p:cNvSpPr txBox="1"/>
          <p:nvPr/>
        </p:nvSpPr>
        <p:spPr>
          <a:xfrm>
            <a:off x="1420019" y="3449360"/>
            <a:ext cx="2923766" cy="1453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Az ágazati alapoktatás (technikumi képzésben az első két év, szakképző iskolai képzésben az első év) idején fix összegben, továbbá a szakképzési munkaszerződéssel nem rendelkező tanulóknak. A szakirányú oktatás idején a tanulmányi eredménytől függően jár </a:t>
            </a:r>
            <a:r>
              <a:rPr lang="hu-HU" sz="1000" strike="sngStrike" dirty="0">
                <a:solidFill>
                  <a:schemeClr val="bg2"/>
                </a:solidFill>
              </a:rPr>
              <a:t>Diákoknak.</a:t>
            </a:r>
            <a:endParaRPr lang="en-ID" sz="1000" dirty="0">
              <a:solidFill>
                <a:schemeClr val="bg2"/>
              </a:solidFill>
              <a:highlight>
                <a:srgbClr val="C0C0C0"/>
              </a:highligh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BF48D8-FC07-3B4B-A6E9-04B5F22B0194}"/>
              </a:ext>
            </a:extLst>
          </p:cNvPr>
          <p:cNvSpPr txBox="1"/>
          <p:nvPr/>
        </p:nvSpPr>
        <p:spPr>
          <a:xfrm>
            <a:off x="5277613" y="3776290"/>
            <a:ext cx="2751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Egyszeri pályakezdési juttatás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4EB222-E25E-1688-C1CE-E86CEDA618CD}"/>
              </a:ext>
            </a:extLst>
          </p:cNvPr>
          <p:cNvSpPr txBox="1"/>
          <p:nvPr/>
        </p:nvSpPr>
        <p:spPr>
          <a:xfrm>
            <a:off x="5277614" y="4113386"/>
            <a:ext cx="2708910" cy="760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Az első sikeres szakmai vizsga után kapják a tanulói jogviszonyban lévők, összege a szakmai vizsga eredményétől függ.</a:t>
            </a:r>
            <a:endParaRPr lang="en-ID" sz="1000" dirty="0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AC1834-4316-A931-2E40-3978D225DA9B}"/>
              </a:ext>
            </a:extLst>
          </p:cNvPr>
          <p:cNvSpPr txBox="1"/>
          <p:nvPr/>
        </p:nvSpPr>
        <p:spPr>
          <a:xfrm>
            <a:off x="1016024" y="2275250"/>
            <a:ext cx="25209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Általános ösztöndíjak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70FF29F-FC9B-017E-5667-D4DD1EE8BDCF}"/>
              </a:ext>
            </a:extLst>
          </p:cNvPr>
          <p:cNvGrpSpPr/>
          <p:nvPr/>
        </p:nvGrpSpPr>
        <p:grpSpPr>
          <a:xfrm>
            <a:off x="9785898" y="4813521"/>
            <a:ext cx="1563370" cy="344267"/>
            <a:chOff x="9785898" y="4813521"/>
            <a:chExt cx="1563370" cy="344267"/>
          </a:xfrm>
        </p:grpSpPr>
        <p:sp>
          <p:nvSpPr>
            <p:cNvPr id="42" name="Rectangle: Rounded Corners 41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97C3FCFD-32E3-8D18-1FF9-266A1AA286BF}"/>
                </a:ext>
              </a:extLst>
            </p:cNvPr>
            <p:cNvSpPr/>
            <p:nvPr/>
          </p:nvSpPr>
          <p:spPr>
            <a:xfrm>
              <a:off x="9785899" y="4813521"/>
              <a:ext cx="1011937" cy="34426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3" name="Rectangle: Rounded Corners 42">
              <a:hlinkClick r:id="rId3"/>
              <a:extLst>
                <a:ext uri="{FF2B5EF4-FFF2-40B4-BE49-F238E27FC236}">
                  <a16:creationId xmlns:a16="http://schemas.microsoft.com/office/drawing/2014/main" id="{5C50E27E-0C69-30C9-A0A4-01ACED874B3F}"/>
                </a:ext>
              </a:extLst>
            </p:cNvPr>
            <p:cNvSpPr/>
            <p:nvPr/>
          </p:nvSpPr>
          <p:spPr>
            <a:xfrm>
              <a:off x="10797835" y="4813521"/>
              <a:ext cx="551433" cy="34426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4CAFB0D-8113-2A30-E5F7-B5710396D5CB}"/>
                </a:ext>
              </a:extLst>
            </p:cNvPr>
            <p:cNvGrpSpPr/>
            <p:nvPr/>
          </p:nvGrpSpPr>
          <p:grpSpPr>
            <a:xfrm>
              <a:off x="11032502" y="4942788"/>
              <a:ext cx="82100" cy="85733"/>
              <a:chOff x="6073139" y="3406044"/>
              <a:chExt cx="43053" cy="44958"/>
            </a:xfrm>
          </p:grpSpPr>
          <p:sp>
            <p:nvSpPr>
              <p:cNvPr id="52" name="Freeform: Shape 51">
                <a:hlinkClick r:id="rId3"/>
                <a:extLst>
                  <a:ext uri="{FF2B5EF4-FFF2-40B4-BE49-F238E27FC236}">
                    <a16:creationId xmlns:a16="http://schemas.microsoft.com/office/drawing/2014/main" id="{76D0916D-8A96-EF8F-8396-B4E6FB9743DD}"/>
                  </a:ext>
                </a:extLst>
              </p:cNvPr>
              <p:cNvSpPr/>
              <p:nvPr/>
            </p:nvSpPr>
            <p:spPr>
              <a:xfrm>
                <a:off x="6073139" y="3406044"/>
                <a:ext cx="42672" cy="44958"/>
              </a:xfrm>
              <a:custGeom>
                <a:avLst/>
                <a:gdLst>
                  <a:gd name="connsiteX0" fmla="*/ 0 w 42672"/>
                  <a:gd name="connsiteY0" fmla="*/ 44958 h 44958"/>
                  <a:gd name="connsiteX1" fmla="*/ 42672 w 42672"/>
                  <a:gd name="connsiteY1" fmla="*/ 0 h 44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672" h="44958">
                    <a:moveTo>
                      <a:pt x="0" y="44958"/>
                    </a:moveTo>
                    <a:lnTo>
                      <a:pt x="42672" y="0"/>
                    </a:lnTo>
                  </a:path>
                </a:pathLst>
              </a:custGeom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BD28E352-B69D-A637-71F5-10FEC7F92646}"/>
                  </a:ext>
                </a:extLst>
              </p:cNvPr>
              <p:cNvSpPr/>
              <p:nvPr/>
            </p:nvSpPr>
            <p:spPr>
              <a:xfrm>
                <a:off x="6083045" y="3406615"/>
                <a:ext cx="33147" cy="33147"/>
              </a:xfrm>
              <a:custGeom>
                <a:avLst/>
                <a:gdLst>
                  <a:gd name="connsiteX0" fmla="*/ 277 w 33147"/>
                  <a:gd name="connsiteY0" fmla="*/ -170 h 33147"/>
                  <a:gd name="connsiteX1" fmla="*/ 33424 w 33147"/>
                  <a:gd name="connsiteY1" fmla="*/ -170 h 33147"/>
                  <a:gd name="connsiteX2" fmla="*/ 33424 w 33147"/>
                  <a:gd name="connsiteY2" fmla="*/ 32977 h 33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47" h="33147">
                    <a:moveTo>
                      <a:pt x="277" y="-170"/>
                    </a:moveTo>
                    <a:cubicBezTo>
                      <a:pt x="12183" y="306"/>
                      <a:pt x="21518" y="306"/>
                      <a:pt x="33424" y="-170"/>
                    </a:cubicBezTo>
                    <a:cubicBezTo>
                      <a:pt x="32948" y="11831"/>
                      <a:pt x="32948" y="21071"/>
                      <a:pt x="33424" y="32977"/>
                    </a:cubicBezTo>
                  </a:path>
                </a:pathLst>
              </a:custGeom>
              <a:noFill/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sp>
          <p:nvSpPr>
            <p:cNvPr id="57" name="TextBox 56">
              <a:hlinkClick r:id="rId3"/>
              <a:extLst>
                <a:ext uri="{FF2B5EF4-FFF2-40B4-BE49-F238E27FC236}">
                  <a16:creationId xmlns:a16="http://schemas.microsoft.com/office/drawing/2014/main" id="{8F4C6C8E-674B-6DA9-E84F-63C784AB2759}"/>
                </a:ext>
              </a:extLst>
            </p:cNvPr>
            <p:cNvSpPr txBox="1"/>
            <p:nvPr/>
          </p:nvSpPr>
          <p:spPr>
            <a:xfrm>
              <a:off x="9785898" y="4860066"/>
              <a:ext cx="10119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900" dirty="0">
                  <a:solidFill>
                    <a:schemeClr val="tx2"/>
                  </a:solidFill>
                </a:rPr>
                <a:t>Ösztöndíjak</a:t>
              </a:r>
              <a:endParaRPr lang="en-ID" sz="900" dirty="0">
                <a:solidFill>
                  <a:schemeClr val="tx2"/>
                </a:solidFill>
              </a:endParaRP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3A7671F7-2E3C-09CB-EEC4-6185BE5AF9FB}"/>
              </a:ext>
            </a:extLst>
          </p:cNvPr>
          <p:cNvSpPr txBox="1"/>
          <p:nvPr/>
        </p:nvSpPr>
        <p:spPr>
          <a:xfrm>
            <a:off x="1016025" y="5537210"/>
            <a:ext cx="4261589" cy="827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100" dirty="0">
                <a:solidFill>
                  <a:schemeClr val="bg2"/>
                </a:solidFill>
              </a:rPr>
              <a:t>További ösztöndíjak: Apáczai Ösztöndíjprogram, Rendvédelmi ösztöndíj, Béri Balogh Ádám honvéd kadét ösztöndíj, Árvák ösztöndíja, Szabóky Adolf szakképzési ösztöndíj.</a:t>
            </a:r>
            <a:endParaRPr lang="en-ID" sz="1100" dirty="0">
              <a:solidFill>
                <a:schemeClr val="bg2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F8D8831-D454-A5A1-159C-CBD45D6019D0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B16C737-8BD7-20AA-35F4-B4F974C86D31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9569AB-D748-1CDF-D58C-1480F2FBA0CC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2">
            <a:extLst>
              <a:ext uri="{FF2B5EF4-FFF2-40B4-BE49-F238E27FC236}">
                <a16:creationId xmlns:a16="http://schemas.microsoft.com/office/drawing/2014/main" id="{6643AA72-1E01-9B61-F898-4339A0C915C3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3">
            <a:extLst>
              <a:ext uri="{FF2B5EF4-FFF2-40B4-BE49-F238E27FC236}">
                <a16:creationId xmlns:a16="http://schemas.microsoft.com/office/drawing/2014/main" id="{6A835042-CF58-9617-2821-B62F754AD15F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648C9DC3-5A84-6A5B-4235-1F514D973BFD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6">
            <a:extLst>
              <a:ext uri="{FF2B5EF4-FFF2-40B4-BE49-F238E27FC236}">
                <a16:creationId xmlns:a16="http://schemas.microsoft.com/office/drawing/2014/main" id="{F34AAE0F-2C9D-B0F6-7A5F-D246FF25E12D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8">
            <a:extLst>
              <a:ext uri="{FF2B5EF4-FFF2-40B4-BE49-F238E27FC236}">
                <a16:creationId xmlns:a16="http://schemas.microsoft.com/office/drawing/2014/main" id="{AF733FE8-1C25-912D-B8FB-79B2C5FC14CF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>
            <a:extLst>
              <a:ext uri="{FF2B5EF4-FFF2-40B4-BE49-F238E27FC236}">
                <a16:creationId xmlns:a16="http://schemas.microsoft.com/office/drawing/2014/main" id="{FF907E45-6B8C-0779-EE4B-2CA2582D412E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46">
            <a:hlinkClick r:id="rId4"/>
            <a:extLst>
              <a:ext uri="{FF2B5EF4-FFF2-40B4-BE49-F238E27FC236}">
                <a16:creationId xmlns:a16="http://schemas.microsoft.com/office/drawing/2014/main" id="{4BE4BFE4-C761-13FC-E8FB-9ED7B9A5CBB9}"/>
              </a:ext>
            </a:extLst>
          </p:cNvPr>
          <p:cNvSpPr txBox="1"/>
          <p:nvPr/>
        </p:nvSpPr>
        <p:spPr>
          <a:xfrm>
            <a:off x="3340768" y="210493"/>
            <a:ext cx="10509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Intézménykereső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27" name="TextBox 47">
            <a:hlinkClick r:id="rId5"/>
            <a:extLst>
              <a:ext uri="{FF2B5EF4-FFF2-40B4-BE49-F238E27FC236}">
                <a16:creationId xmlns:a16="http://schemas.microsoft.com/office/drawing/2014/main" id="{015B1584-A43F-5B75-85EA-531D38E005ED}"/>
              </a:ext>
            </a:extLst>
          </p:cNvPr>
          <p:cNvSpPr txBox="1"/>
          <p:nvPr/>
        </p:nvSpPr>
        <p:spPr>
          <a:xfrm>
            <a:off x="4745747" y="210493"/>
            <a:ext cx="8029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Szakmafüzet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29" name="Rectangle: Rounded Corners 48">
            <a:hlinkClick r:id="rId6"/>
            <a:extLst>
              <a:ext uri="{FF2B5EF4-FFF2-40B4-BE49-F238E27FC236}">
                <a16:creationId xmlns:a16="http://schemas.microsoft.com/office/drawing/2014/main" id="{9AC00600-6051-8AD2-34CC-DB23C01749C5}"/>
              </a:ext>
            </a:extLst>
          </p:cNvPr>
          <p:cNvSpPr/>
          <p:nvPr/>
        </p:nvSpPr>
        <p:spPr>
          <a:xfrm>
            <a:off x="10915651" y="163327"/>
            <a:ext cx="879472" cy="27799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3" name="TextBox 49">
            <a:hlinkClick r:id="rId6"/>
            <a:extLst>
              <a:ext uri="{FF2B5EF4-FFF2-40B4-BE49-F238E27FC236}">
                <a16:creationId xmlns:a16="http://schemas.microsoft.com/office/drawing/2014/main" id="{0650AE44-5ED8-1818-5B62-B49CA5BFD11F}"/>
              </a:ext>
            </a:extLst>
          </p:cNvPr>
          <p:cNvSpPr txBox="1"/>
          <p:nvPr/>
        </p:nvSpPr>
        <p:spPr>
          <a:xfrm>
            <a:off x="11075756" y="163326"/>
            <a:ext cx="5592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dirty="0">
                <a:solidFill>
                  <a:schemeClr val="bg2"/>
                </a:solidFill>
                <a:latin typeface="+mj-lt"/>
              </a:rPr>
              <a:t>GP524</a:t>
            </a:r>
            <a:endParaRPr lang="en-ID" sz="105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8" name="Kép 37">
            <a:extLst>
              <a:ext uri="{FF2B5EF4-FFF2-40B4-BE49-F238E27FC236}">
                <a16:creationId xmlns:a16="http://schemas.microsoft.com/office/drawing/2014/main" id="{FA9B3795-AF35-1A74-9466-0F9429748C0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" y="0"/>
            <a:ext cx="2035943" cy="580562"/>
          </a:xfrm>
          <a:prstGeom prst="rect">
            <a:avLst/>
          </a:prstGeom>
        </p:spPr>
      </p:pic>
      <p:sp>
        <p:nvSpPr>
          <p:cNvPr id="24" name="TextBox 45">
            <a:hlinkClick r:id="rId8"/>
            <a:extLst>
              <a:ext uri="{FF2B5EF4-FFF2-40B4-BE49-F238E27FC236}">
                <a16:creationId xmlns:a16="http://schemas.microsoft.com/office/drawing/2014/main" id="{24AC15CB-E15F-5986-CEA8-C841A44AF61B}"/>
              </a:ext>
            </a:extLst>
          </p:cNvPr>
          <p:cNvSpPr txBox="1"/>
          <p:nvPr/>
        </p:nvSpPr>
        <p:spPr>
          <a:xfrm>
            <a:off x="2526535" y="210493"/>
            <a:ext cx="6226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Honlap</a:t>
            </a:r>
            <a:endParaRPr lang="en-ID" sz="9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16550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0">
        <p159:morph option="byChar"/>
      </p:transition>
    </mc:Choice>
    <mc:Fallback xmlns="">
      <p:transition spd="slow" advTm="4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1000">
              <a:schemeClr val="accent1"/>
            </a:gs>
            <a:gs pos="100000">
              <a:schemeClr val="tx1"/>
            </a:gs>
          </a:gsLst>
          <a:lin ang="7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F86D20-85B9-5EF9-702A-3228BF6A9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helye 4">
            <a:extLst>
              <a:ext uri="{FF2B5EF4-FFF2-40B4-BE49-F238E27FC236}">
                <a16:creationId xmlns:a16="http://schemas.microsoft.com/office/drawing/2014/main" id="{455B81BC-5EFF-2D45-452D-7179C91A3A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C8EEC1-0863-2B4A-4975-C2F882BCAF0F}"/>
              </a:ext>
            </a:extLst>
          </p:cNvPr>
          <p:cNvSpPr txBox="1"/>
          <p:nvPr/>
        </p:nvSpPr>
        <p:spPr>
          <a:xfrm>
            <a:off x="1002127" y="1865814"/>
            <a:ext cx="47932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+mj-lt"/>
              </a:rPr>
              <a:t>Duális képzés</a:t>
            </a:r>
            <a:endParaRPr lang="en-ID" sz="36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489FA9-9390-A716-CDB2-C95B29CD00CD}"/>
              </a:ext>
            </a:extLst>
          </p:cNvPr>
          <p:cNvSpPr txBox="1"/>
          <p:nvPr/>
        </p:nvSpPr>
        <p:spPr>
          <a:xfrm>
            <a:off x="1002127" y="2473913"/>
            <a:ext cx="3647987" cy="1684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1"/>
                </a:solidFill>
              </a:rPr>
              <a:t>A duális képzés olyan középfokú szakképzési forma, amely során az intézményben, illetve a munkaerőpiaci szereplőknél, cégeknél folyó szakmai oktatás párhuzamosan, egymást kiegészítve történik. Duális szakmai oktatásban a szakirányú oktatást biztosító vállalatnál a tanuló gyakorlatot szerez, megismeri a vállalati kultúrát, versenyképes tudással és gyakorlattal lép a munkaerőpiacra a tanulmányai befejezése után.</a:t>
            </a:r>
            <a:endParaRPr lang="en-ID" sz="1000" dirty="0">
              <a:solidFill>
                <a:schemeClr val="bg1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633937F-0353-3237-522D-4C429BEEBDC4}"/>
              </a:ext>
            </a:extLst>
          </p:cNvPr>
          <p:cNvSpPr/>
          <p:nvPr/>
        </p:nvSpPr>
        <p:spPr>
          <a:xfrm>
            <a:off x="8350318" y="1780062"/>
            <a:ext cx="2793908" cy="1702278"/>
          </a:xfrm>
          <a:prstGeom prst="roundRect">
            <a:avLst>
              <a:gd name="adj" fmla="val 83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2DCBCB-9706-4D3B-57DD-F4B678E4D437}"/>
              </a:ext>
            </a:extLst>
          </p:cNvPr>
          <p:cNvSpPr txBox="1"/>
          <p:nvPr/>
        </p:nvSpPr>
        <p:spPr>
          <a:xfrm>
            <a:off x="8629906" y="1854049"/>
            <a:ext cx="2460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Munkabér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E027A9-E0E0-504E-D31F-7B1B0AD12ECD}"/>
              </a:ext>
            </a:extLst>
          </p:cNvPr>
          <p:cNvSpPr txBox="1"/>
          <p:nvPr/>
        </p:nvSpPr>
        <p:spPr>
          <a:xfrm>
            <a:off x="8629907" y="2160254"/>
            <a:ext cx="2343186" cy="122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1"/>
                </a:solidFill>
              </a:rPr>
              <a:t>A duális szakmai oktatás lehetőséget biztosít korszerű, átfogó tudás megszerzésére úgy, hogy a tanuló a munkavégzésért jelentős összegű munkabérben részesül.</a:t>
            </a:r>
            <a:endParaRPr lang="en-ID" sz="1000" dirty="0">
              <a:solidFill>
                <a:schemeClr val="bg1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80A1912-CEBC-F87D-FA00-6701644EA1F3}"/>
              </a:ext>
            </a:extLst>
          </p:cNvPr>
          <p:cNvGrpSpPr/>
          <p:nvPr/>
        </p:nvGrpSpPr>
        <p:grpSpPr>
          <a:xfrm>
            <a:off x="5421897" y="1902344"/>
            <a:ext cx="338555" cy="338555"/>
            <a:chOff x="5421897" y="1902344"/>
            <a:chExt cx="338555" cy="338555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84508BC-4E82-DDF3-4C3B-47AB86A4A2A5}"/>
                </a:ext>
              </a:extLst>
            </p:cNvPr>
            <p:cNvSpPr/>
            <p:nvPr/>
          </p:nvSpPr>
          <p:spPr>
            <a:xfrm>
              <a:off x="5421897" y="1902344"/>
              <a:ext cx="338555" cy="33855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3AF4662-162C-D82C-0CAB-E05C5DAB1128}"/>
                </a:ext>
              </a:extLst>
            </p:cNvPr>
            <p:cNvSpPr/>
            <p:nvPr/>
          </p:nvSpPr>
          <p:spPr>
            <a:xfrm>
              <a:off x="5500010" y="2049807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D79D206-55ED-7A69-2DCF-591F7FA55FF6}"/>
                </a:ext>
              </a:extLst>
            </p:cNvPr>
            <p:cNvSpPr/>
            <p:nvPr/>
          </p:nvSpPr>
          <p:spPr>
            <a:xfrm>
              <a:off x="5569361" y="2049807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419F226-F381-7663-FD22-0CC7FAE2DDE6}"/>
                </a:ext>
              </a:extLst>
            </p:cNvPr>
            <p:cNvSpPr/>
            <p:nvPr/>
          </p:nvSpPr>
          <p:spPr>
            <a:xfrm>
              <a:off x="5638711" y="2049807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D94850F8-0635-CCED-C42A-FD012D59009E}"/>
              </a:ext>
            </a:extLst>
          </p:cNvPr>
          <p:cNvSpPr txBox="1"/>
          <p:nvPr/>
        </p:nvSpPr>
        <p:spPr>
          <a:xfrm>
            <a:off x="8350318" y="4086896"/>
            <a:ext cx="2839555" cy="1453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1"/>
                </a:solidFill>
              </a:rPr>
              <a:t>Az ismeretszerzés a munkafeladatok végrehajtásával történik a duális képzőhely szakemberei segítségével.  A duális szakmai oktatásban a tanulók már tanulmányaik során munkatapasztalatot szereznek, ami által növekednek elhelyezkedési esélyeik.</a:t>
            </a:r>
            <a:endParaRPr lang="en-ID" sz="1000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3D9670-DD69-A032-EFBD-E003C0E091D9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ED58E3-FFC2-A621-9630-71D0228EBCD5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FB66EC-803C-5B87-CCBE-603C3D9B58DA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051FF1D-F290-FAEF-DE67-6343B9705319}"/>
              </a:ext>
            </a:extLst>
          </p:cNvPr>
          <p:cNvGrpSpPr/>
          <p:nvPr/>
        </p:nvGrpSpPr>
        <p:grpSpPr>
          <a:xfrm>
            <a:off x="9580856" y="5796399"/>
            <a:ext cx="1563370" cy="344267"/>
            <a:chOff x="9785898" y="4813521"/>
            <a:chExt cx="1563370" cy="344267"/>
          </a:xfrm>
        </p:grpSpPr>
        <p:sp>
          <p:nvSpPr>
            <p:cNvPr id="25" name="Rectangle: Rounded Corners 41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D53B5457-3990-1736-EBCB-9866E931B489}"/>
                </a:ext>
              </a:extLst>
            </p:cNvPr>
            <p:cNvSpPr/>
            <p:nvPr/>
          </p:nvSpPr>
          <p:spPr>
            <a:xfrm>
              <a:off x="9785899" y="4813521"/>
              <a:ext cx="1011937" cy="34426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6" name="Rectangle: Rounded Corners 42">
              <a:hlinkClick r:id="rId3"/>
              <a:extLst>
                <a:ext uri="{FF2B5EF4-FFF2-40B4-BE49-F238E27FC236}">
                  <a16:creationId xmlns:a16="http://schemas.microsoft.com/office/drawing/2014/main" id="{47DC79BA-ECE1-12BC-70DC-0DB8D577A4DF}"/>
                </a:ext>
              </a:extLst>
            </p:cNvPr>
            <p:cNvSpPr/>
            <p:nvPr/>
          </p:nvSpPr>
          <p:spPr>
            <a:xfrm>
              <a:off x="10797835" y="4813521"/>
              <a:ext cx="551433" cy="34426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E5D2C10-2047-5284-B9D1-39FCE87C8A35}"/>
                </a:ext>
              </a:extLst>
            </p:cNvPr>
            <p:cNvGrpSpPr/>
            <p:nvPr/>
          </p:nvGrpSpPr>
          <p:grpSpPr>
            <a:xfrm>
              <a:off x="11032502" y="4942788"/>
              <a:ext cx="82100" cy="85733"/>
              <a:chOff x="6073139" y="3406044"/>
              <a:chExt cx="43053" cy="44958"/>
            </a:xfrm>
          </p:grpSpPr>
          <p:sp>
            <p:nvSpPr>
              <p:cNvPr id="38" name="Freeform: Shape 51">
                <a:hlinkClick r:id="rId3"/>
                <a:extLst>
                  <a:ext uri="{FF2B5EF4-FFF2-40B4-BE49-F238E27FC236}">
                    <a16:creationId xmlns:a16="http://schemas.microsoft.com/office/drawing/2014/main" id="{1C22C629-56D3-5265-2CA8-B0F30BDD39C1}"/>
                  </a:ext>
                </a:extLst>
              </p:cNvPr>
              <p:cNvSpPr/>
              <p:nvPr/>
            </p:nvSpPr>
            <p:spPr>
              <a:xfrm>
                <a:off x="6073139" y="3406044"/>
                <a:ext cx="42672" cy="44958"/>
              </a:xfrm>
              <a:custGeom>
                <a:avLst/>
                <a:gdLst>
                  <a:gd name="connsiteX0" fmla="*/ 0 w 42672"/>
                  <a:gd name="connsiteY0" fmla="*/ 44958 h 44958"/>
                  <a:gd name="connsiteX1" fmla="*/ 42672 w 42672"/>
                  <a:gd name="connsiteY1" fmla="*/ 0 h 44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672" h="44958">
                    <a:moveTo>
                      <a:pt x="0" y="44958"/>
                    </a:moveTo>
                    <a:lnTo>
                      <a:pt x="42672" y="0"/>
                    </a:lnTo>
                  </a:path>
                </a:pathLst>
              </a:custGeom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39" name="Freeform: Shape 52">
                <a:extLst>
                  <a:ext uri="{FF2B5EF4-FFF2-40B4-BE49-F238E27FC236}">
                    <a16:creationId xmlns:a16="http://schemas.microsoft.com/office/drawing/2014/main" id="{2613540B-0361-3723-4864-8D4F0647A032}"/>
                  </a:ext>
                </a:extLst>
              </p:cNvPr>
              <p:cNvSpPr/>
              <p:nvPr/>
            </p:nvSpPr>
            <p:spPr>
              <a:xfrm>
                <a:off x="6083045" y="3406615"/>
                <a:ext cx="33147" cy="33147"/>
              </a:xfrm>
              <a:custGeom>
                <a:avLst/>
                <a:gdLst>
                  <a:gd name="connsiteX0" fmla="*/ 277 w 33147"/>
                  <a:gd name="connsiteY0" fmla="*/ -170 h 33147"/>
                  <a:gd name="connsiteX1" fmla="*/ 33424 w 33147"/>
                  <a:gd name="connsiteY1" fmla="*/ -170 h 33147"/>
                  <a:gd name="connsiteX2" fmla="*/ 33424 w 33147"/>
                  <a:gd name="connsiteY2" fmla="*/ 32977 h 33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47" h="33147">
                    <a:moveTo>
                      <a:pt x="277" y="-170"/>
                    </a:moveTo>
                    <a:cubicBezTo>
                      <a:pt x="12183" y="306"/>
                      <a:pt x="21518" y="306"/>
                      <a:pt x="33424" y="-170"/>
                    </a:cubicBezTo>
                    <a:cubicBezTo>
                      <a:pt x="32948" y="11831"/>
                      <a:pt x="32948" y="21071"/>
                      <a:pt x="33424" y="32977"/>
                    </a:cubicBezTo>
                  </a:path>
                </a:pathLst>
              </a:custGeom>
              <a:noFill/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sp>
          <p:nvSpPr>
            <p:cNvPr id="37" name="TextBox 36">
              <a:hlinkClick r:id="rId3"/>
              <a:extLst>
                <a:ext uri="{FF2B5EF4-FFF2-40B4-BE49-F238E27FC236}">
                  <a16:creationId xmlns:a16="http://schemas.microsoft.com/office/drawing/2014/main" id="{24858373-B845-C8E3-A400-24149599E75D}"/>
                </a:ext>
              </a:extLst>
            </p:cNvPr>
            <p:cNvSpPr txBox="1"/>
            <p:nvPr/>
          </p:nvSpPr>
          <p:spPr>
            <a:xfrm>
              <a:off x="9785898" y="4860066"/>
              <a:ext cx="10119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900" dirty="0">
                  <a:solidFill>
                    <a:schemeClr val="tx2"/>
                  </a:solidFill>
                </a:rPr>
                <a:t>Duális képzés</a:t>
              </a:r>
              <a:endParaRPr lang="en-ID" sz="900" dirty="0">
                <a:solidFill>
                  <a:schemeClr val="tx2"/>
                </a:solidFill>
              </a:endParaRPr>
            </a:p>
          </p:txBody>
        </p:sp>
      </p:grpSp>
      <p:cxnSp>
        <p:nvCxnSpPr>
          <p:cNvPr id="2" name="Straight Connector 20">
            <a:extLst>
              <a:ext uri="{FF2B5EF4-FFF2-40B4-BE49-F238E27FC236}">
                <a16:creationId xmlns:a16="http://schemas.microsoft.com/office/drawing/2014/main" id="{0404E222-E9AD-6B2E-BC58-5BD6EACF51F7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1">
            <a:extLst>
              <a:ext uri="{FF2B5EF4-FFF2-40B4-BE49-F238E27FC236}">
                <a16:creationId xmlns:a16="http://schemas.microsoft.com/office/drawing/2014/main" id="{946CA6B3-B2AC-F1AD-FFCD-100EA2096A11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2">
            <a:extLst>
              <a:ext uri="{FF2B5EF4-FFF2-40B4-BE49-F238E27FC236}">
                <a16:creationId xmlns:a16="http://schemas.microsoft.com/office/drawing/2014/main" id="{F57E9708-D049-C1D4-64F4-F0891A58B209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">
            <a:extLst>
              <a:ext uri="{FF2B5EF4-FFF2-40B4-BE49-F238E27FC236}">
                <a16:creationId xmlns:a16="http://schemas.microsoft.com/office/drawing/2014/main" id="{6B529A80-F4BB-A62D-CD4A-8424EA0DDA89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">
            <a:extLst>
              <a:ext uri="{FF2B5EF4-FFF2-40B4-BE49-F238E27FC236}">
                <a16:creationId xmlns:a16="http://schemas.microsoft.com/office/drawing/2014/main" id="{7E554DE8-6970-B95B-F33C-3294237C656D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5">
            <a:extLst>
              <a:ext uri="{FF2B5EF4-FFF2-40B4-BE49-F238E27FC236}">
                <a16:creationId xmlns:a16="http://schemas.microsoft.com/office/drawing/2014/main" id="{C85CB462-88DC-06A3-6175-E1A702057EAC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26">
            <a:extLst>
              <a:ext uri="{FF2B5EF4-FFF2-40B4-BE49-F238E27FC236}">
                <a16:creationId xmlns:a16="http://schemas.microsoft.com/office/drawing/2014/main" id="{72490A64-2865-EBE8-AD23-E227FB4DA6D7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28">
            <a:extLst>
              <a:ext uri="{FF2B5EF4-FFF2-40B4-BE49-F238E27FC236}">
                <a16:creationId xmlns:a16="http://schemas.microsoft.com/office/drawing/2014/main" id="{DD247827-DE5D-1A2C-10C9-7EC9E06C77D7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2">
            <a:extLst>
              <a:ext uri="{FF2B5EF4-FFF2-40B4-BE49-F238E27FC236}">
                <a16:creationId xmlns:a16="http://schemas.microsoft.com/office/drawing/2014/main" id="{AAF9991D-590A-6C25-8E26-E43CF4BAB586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6">
            <a:hlinkClick r:id="rId4"/>
            <a:extLst>
              <a:ext uri="{FF2B5EF4-FFF2-40B4-BE49-F238E27FC236}">
                <a16:creationId xmlns:a16="http://schemas.microsoft.com/office/drawing/2014/main" id="{79AF7AE4-7978-1045-6B3D-BC06C4922C41}"/>
              </a:ext>
            </a:extLst>
          </p:cNvPr>
          <p:cNvSpPr txBox="1"/>
          <p:nvPr/>
        </p:nvSpPr>
        <p:spPr>
          <a:xfrm>
            <a:off x="3340768" y="210493"/>
            <a:ext cx="10509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Intézménykereső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43" name="TextBox 47">
            <a:hlinkClick r:id="rId5"/>
            <a:extLst>
              <a:ext uri="{FF2B5EF4-FFF2-40B4-BE49-F238E27FC236}">
                <a16:creationId xmlns:a16="http://schemas.microsoft.com/office/drawing/2014/main" id="{2994B0F5-6B04-3551-81B0-AD304D97B6A4}"/>
              </a:ext>
            </a:extLst>
          </p:cNvPr>
          <p:cNvSpPr txBox="1"/>
          <p:nvPr/>
        </p:nvSpPr>
        <p:spPr>
          <a:xfrm>
            <a:off x="4745747" y="210493"/>
            <a:ext cx="8029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Szakmafüzet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44" name="Rectangle: Rounded Corners 48">
            <a:hlinkClick r:id="rId6"/>
            <a:extLst>
              <a:ext uri="{FF2B5EF4-FFF2-40B4-BE49-F238E27FC236}">
                <a16:creationId xmlns:a16="http://schemas.microsoft.com/office/drawing/2014/main" id="{7E91CCFC-AC6D-5D65-CF5A-453F301E9355}"/>
              </a:ext>
            </a:extLst>
          </p:cNvPr>
          <p:cNvSpPr/>
          <p:nvPr/>
        </p:nvSpPr>
        <p:spPr>
          <a:xfrm>
            <a:off x="10915651" y="163327"/>
            <a:ext cx="879472" cy="27799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TextBox 49">
            <a:hlinkClick r:id="rId6"/>
            <a:extLst>
              <a:ext uri="{FF2B5EF4-FFF2-40B4-BE49-F238E27FC236}">
                <a16:creationId xmlns:a16="http://schemas.microsoft.com/office/drawing/2014/main" id="{1B06A8C2-28EF-8FB0-1091-D6DAC919A122}"/>
              </a:ext>
            </a:extLst>
          </p:cNvPr>
          <p:cNvSpPr txBox="1"/>
          <p:nvPr/>
        </p:nvSpPr>
        <p:spPr>
          <a:xfrm>
            <a:off x="11075756" y="163326"/>
            <a:ext cx="5592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dirty="0">
                <a:solidFill>
                  <a:schemeClr val="bg2"/>
                </a:solidFill>
                <a:latin typeface="+mj-lt"/>
              </a:rPr>
              <a:t>GP524</a:t>
            </a:r>
            <a:endParaRPr lang="en-ID" sz="105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46" name="Kép 45">
            <a:extLst>
              <a:ext uri="{FF2B5EF4-FFF2-40B4-BE49-F238E27FC236}">
                <a16:creationId xmlns:a16="http://schemas.microsoft.com/office/drawing/2014/main" id="{1C0D7620-854E-F943-AF4B-1ACC3BBDC5CD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" y="0"/>
            <a:ext cx="2035943" cy="580562"/>
          </a:xfrm>
          <a:prstGeom prst="rect">
            <a:avLst/>
          </a:prstGeom>
        </p:spPr>
      </p:pic>
      <p:sp>
        <p:nvSpPr>
          <p:cNvPr id="4" name="TextBox 45">
            <a:hlinkClick r:id="rId8"/>
            <a:extLst>
              <a:ext uri="{FF2B5EF4-FFF2-40B4-BE49-F238E27FC236}">
                <a16:creationId xmlns:a16="http://schemas.microsoft.com/office/drawing/2014/main" id="{D6DBBC98-258A-6DA8-BEDC-C961CE544672}"/>
              </a:ext>
            </a:extLst>
          </p:cNvPr>
          <p:cNvSpPr txBox="1"/>
          <p:nvPr/>
        </p:nvSpPr>
        <p:spPr>
          <a:xfrm>
            <a:off x="2526535" y="210493"/>
            <a:ext cx="6226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Honlap</a:t>
            </a:r>
            <a:endParaRPr lang="en-ID" sz="9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7981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0">
        <p159:morph option="byChar"/>
      </p:transition>
    </mc:Choice>
    <mc:Fallback xmlns="">
      <p:transition spd="slow" advTm="4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1000">
              <a:schemeClr val="accent1"/>
            </a:gs>
            <a:gs pos="100000">
              <a:schemeClr val="tx1"/>
            </a:gs>
          </a:gsLst>
          <a:lin ang="7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441B08-D284-AA0A-40DD-BF6C04D31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00E4114-37E1-F093-D67F-B15FD877A572}"/>
              </a:ext>
            </a:extLst>
          </p:cNvPr>
          <p:cNvSpPr/>
          <p:nvPr/>
        </p:nvSpPr>
        <p:spPr>
          <a:xfrm>
            <a:off x="1377010" y="3429001"/>
            <a:ext cx="2860292" cy="3625850"/>
          </a:xfrm>
          <a:prstGeom prst="roundRect">
            <a:avLst>
              <a:gd name="adj" fmla="val 8388"/>
            </a:avLst>
          </a:prstGeom>
          <a:solidFill>
            <a:schemeClr val="bg2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346A376-6252-176E-1CE5-81EA49034F70}"/>
              </a:ext>
            </a:extLst>
          </p:cNvPr>
          <p:cNvSpPr/>
          <p:nvPr/>
        </p:nvSpPr>
        <p:spPr>
          <a:xfrm>
            <a:off x="4762738" y="2527302"/>
            <a:ext cx="2860292" cy="4698998"/>
          </a:xfrm>
          <a:prstGeom prst="roundRect">
            <a:avLst>
              <a:gd name="adj" fmla="val 83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905E43-6C44-F343-2237-654D1755F8DE}"/>
              </a:ext>
            </a:extLst>
          </p:cNvPr>
          <p:cNvSpPr txBox="1"/>
          <p:nvPr/>
        </p:nvSpPr>
        <p:spPr>
          <a:xfrm>
            <a:off x="1312744" y="1434453"/>
            <a:ext cx="52222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+mj-lt"/>
              </a:rPr>
              <a:t>Rugalmas tanulási utak</a:t>
            </a:r>
            <a:endParaRPr lang="en-ID" sz="36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9E59F4-BAC3-5ED8-EA49-8F8ED7ED689B}"/>
              </a:ext>
            </a:extLst>
          </p:cNvPr>
          <p:cNvSpPr txBox="1"/>
          <p:nvPr/>
        </p:nvSpPr>
        <p:spPr>
          <a:xfrm>
            <a:off x="1653040" y="3699262"/>
            <a:ext cx="2460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Orientációs évfolyam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4D3857-BC53-13A0-7A2D-C10F4888D246}"/>
              </a:ext>
            </a:extLst>
          </p:cNvPr>
          <p:cNvSpPr txBox="1"/>
          <p:nvPr/>
        </p:nvSpPr>
        <p:spPr>
          <a:xfrm>
            <a:off x="1653040" y="4056091"/>
            <a:ext cx="2405193" cy="2607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Ez a képzés a pályaválasztásban bizonytalan fiataloknak szól. A képzés során széleskörű ágazati ismereteket szereznek, amelynek célja az alapvető készségek és kompetenciák fejlesztése. Az oktatás nem hagyományos tantárgyi keretekben, hanem projektszemlélettel zajlik. Az évfolyam sikeres elvégzése után a diákok folytathatják tanulmányaikat a választott ágazatban. A szakképzési ösztöndíj az orientációs ágazatban is jár.</a:t>
            </a:r>
            <a:endParaRPr lang="en-ID" sz="1000" dirty="0">
              <a:solidFill>
                <a:schemeClr val="bg2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D028676-CAE9-E9A8-8D8B-81B320312D2D}"/>
              </a:ext>
            </a:extLst>
          </p:cNvPr>
          <p:cNvSpPr txBox="1"/>
          <p:nvPr/>
        </p:nvSpPr>
        <p:spPr>
          <a:xfrm>
            <a:off x="5038768" y="2798946"/>
            <a:ext cx="2460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Dobbantó Program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EB88738-7133-3801-7CE9-97A539715B83}"/>
              </a:ext>
            </a:extLst>
          </p:cNvPr>
          <p:cNvSpPr txBox="1"/>
          <p:nvPr/>
        </p:nvSpPr>
        <p:spPr>
          <a:xfrm>
            <a:off x="5038768" y="3171650"/>
            <a:ext cx="2405193" cy="237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A Dobbantó a 15 évnél idősebb de még végzettséggel nem rendelkező fiataloknak nyújt lehetőséget a szakképzésbe való bekapcsolódásra. A program célja a tanuláshoz szükséges alapkompetenciák és készségek fejlesztése. Személyre szabottan, speciális pedagógia módszerekkel készít fel a műhelyiskolába való belépésre. A szakképzési ösztöndíj a Dobbantó programban is jár.</a:t>
            </a:r>
            <a:endParaRPr lang="en-ID" sz="1000" dirty="0">
              <a:solidFill>
                <a:schemeClr val="bg2"/>
              </a:solidFill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A27063F2-E2FB-545E-205A-6F0CC633FD9E}"/>
              </a:ext>
            </a:extLst>
          </p:cNvPr>
          <p:cNvSpPr/>
          <p:nvPr/>
        </p:nvSpPr>
        <p:spPr>
          <a:xfrm>
            <a:off x="8148466" y="2782474"/>
            <a:ext cx="2860292" cy="5121275"/>
          </a:xfrm>
          <a:prstGeom prst="roundRect">
            <a:avLst>
              <a:gd name="adj" fmla="val 8388"/>
            </a:avLst>
          </a:prstGeom>
          <a:solidFill>
            <a:schemeClr val="bg2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FB72D92-709D-76BD-84DE-A2A9B08979CC}"/>
              </a:ext>
            </a:extLst>
          </p:cNvPr>
          <p:cNvSpPr txBox="1"/>
          <p:nvPr/>
        </p:nvSpPr>
        <p:spPr>
          <a:xfrm>
            <a:off x="8424496" y="3219765"/>
            <a:ext cx="24604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>
                <a:solidFill>
                  <a:schemeClr val="bg2"/>
                </a:solidFill>
                <a:latin typeface="+mj-lt"/>
              </a:rPr>
              <a:t>Műhelyiskola</a:t>
            </a:r>
            <a:endParaRPr lang="en-ID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86AD2D6-BDA7-732C-0CEC-B8FC20D8EFDD}"/>
              </a:ext>
            </a:extLst>
          </p:cNvPr>
          <p:cNvSpPr txBox="1"/>
          <p:nvPr/>
        </p:nvSpPr>
        <p:spPr>
          <a:xfrm>
            <a:off x="8424496" y="3617869"/>
            <a:ext cx="2405193" cy="3069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Gyakorlatias, moduláris képzési forma, mely a Dobbantó Programból érkező, valamint a 16. életévet betöltő alapfokú végzettséggel rendelkező fiatalok számára biztosít részszakmát. A 6-24 hónapig tartó képzés a mester-inas kapcsolatra épül, ahol a diákok a gyakorlati képzés helyszínén, egy mester segítségével sajátítják el a szükséges tudást. A képzés rugalmas, nincsenek érdemjegyek, az egyéni haladás alapján lehet szakmai vizsgát tenni. A résztvevők jogosultak a szakképzési ösztöndíjra.</a:t>
            </a:r>
            <a:endParaRPr lang="en-ID" sz="1000" dirty="0">
              <a:solidFill>
                <a:schemeClr val="bg2"/>
              </a:solidFill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7450CFC-2DB3-BFD7-8F87-FE42FABF6247}"/>
              </a:ext>
            </a:extLst>
          </p:cNvPr>
          <p:cNvGrpSpPr/>
          <p:nvPr/>
        </p:nvGrpSpPr>
        <p:grpSpPr>
          <a:xfrm>
            <a:off x="7105406" y="2635011"/>
            <a:ext cx="338555" cy="338555"/>
            <a:chOff x="7105406" y="3600211"/>
            <a:chExt cx="338555" cy="338555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96BF013-543B-FAD2-EA37-1AED32BC51EF}"/>
                </a:ext>
              </a:extLst>
            </p:cNvPr>
            <p:cNvSpPr/>
            <p:nvPr/>
          </p:nvSpPr>
          <p:spPr>
            <a:xfrm>
              <a:off x="7105406" y="3600211"/>
              <a:ext cx="338555" cy="338555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7BB5D27-ED8C-4A00-A157-CD92F14F6080}"/>
                </a:ext>
              </a:extLst>
            </p:cNvPr>
            <p:cNvSpPr/>
            <p:nvPr/>
          </p:nvSpPr>
          <p:spPr>
            <a:xfrm>
              <a:off x="7183519" y="3747674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81B4F36-3F06-0268-3EB7-D29A3172267B}"/>
                </a:ext>
              </a:extLst>
            </p:cNvPr>
            <p:cNvSpPr/>
            <p:nvPr/>
          </p:nvSpPr>
          <p:spPr>
            <a:xfrm>
              <a:off x="7252870" y="3747674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042327E2-BD6F-30FF-5C8E-60516A82FB79}"/>
                </a:ext>
              </a:extLst>
            </p:cNvPr>
            <p:cNvSpPr/>
            <p:nvPr/>
          </p:nvSpPr>
          <p:spPr>
            <a:xfrm>
              <a:off x="7322220" y="3747674"/>
              <a:ext cx="43628" cy="436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9E45FF53-9435-3717-AA99-B062AD7D40AA}"/>
              </a:ext>
            </a:extLst>
          </p:cNvPr>
          <p:cNvSpPr txBox="1"/>
          <p:nvPr/>
        </p:nvSpPr>
        <p:spPr>
          <a:xfrm>
            <a:off x="6962630" y="758050"/>
            <a:ext cx="3509553" cy="13356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100" dirty="0">
                <a:solidFill>
                  <a:schemeClr val="bg2"/>
                </a:solidFill>
              </a:rPr>
              <a:t>A végzettség nélküli iskolaelhagyás megelőzése és az érintett fiatalok képzésben tartása, szakmához juttatása a szakképzés egyik kiemelt feladata. A probléma súlyossága tette szükségessé a szakképzés átalakítását, melynek eredményeként új, rugalmas tanulási utak jöttek létre</a:t>
            </a:r>
            <a:endParaRPr lang="en-ID" sz="1100" dirty="0">
              <a:solidFill>
                <a:schemeClr val="bg2"/>
              </a:solidFill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0177304D-E590-7B1B-53B6-6B1E26EB97B4}"/>
              </a:ext>
            </a:extLst>
          </p:cNvPr>
          <p:cNvCxnSpPr>
            <a:cxnSpLocks/>
          </p:cNvCxnSpPr>
          <p:nvPr/>
        </p:nvCxnSpPr>
        <p:spPr>
          <a:xfrm flipV="1">
            <a:off x="6473692" y="1469250"/>
            <a:ext cx="0" cy="645147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1E7C2C3-9892-DC4B-76CE-08BB12AA2BFB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C36930C-8FD7-A82E-DEA1-513D54AF7C08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7473FC-7ED6-FC9B-ED40-A21E4E97B5B6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EDBF5D-947B-933C-3F2F-B0D4E077E461}"/>
              </a:ext>
            </a:extLst>
          </p:cNvPr>
          <p:cNvGrpSpPr/>
          <p:nvPr/>
        </p:nvGrpSpPr>
        <p:grpSpPr>
          <a:xfrm>
            <a:off x="9445388" y="2176656"/>
            <a:ext cx="1563370" cy="344267"/>
            <a:chOff x="9785898" y="4813521"/>
            <a:chExt cx="1563370" cy="344267"/>
          </a:xfrm>
        </p:grpSpPr>
        <p:sp>
          <p:nvSpPr>
            <p:cNvPr id="15" name="Rectangle: Rounded Corners 41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C9CFA026-4488-174C-13E1-2F5BBDA0559F}"/>
                </a:ext>
              </a:extLst>
            </p:cNvPr>
            <p:cNvSpPr/>
            <p:nvPr/>
          </p:nvSpPr>
          <p:spPr>
            <a:xfrm>
              <a:off x="9785899" y="4813521"/>
              <a:ext cx="1011937" cy="34426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6" name="Rectangle: Rounded Corners 42">
              <a:hlinkClick r:id="rId2"/>
              <a:extLst>
                <a:ext uri="{FF2B5EF4-FFF2-40B4-BE49-F238E27FC236}">
                  <a16:creationId xmlns:a16="http://schemas.microsoft.com/office/drawing/2014/main" id="{85F484B0-2489-68B8-9C6B-13E315F5EE2F}"/>
                </a:ext>
              </a:extLst>
            </p:cNvPr>
            <p:cNvSpPr/>
            <p:nvPr/>
          </p:nvSpPr>
          <p:spPr>
            <a:xfrm>
              <a:off x="10797835" y="4813521"/>
              <a:ext cx="551433" cy="34426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37AC0F1-F585-35FA-0B1B-EFFB40B9AD92}"/>
                </a:ext>
              </a:extLst>
            </p:cNvPr>
            <p:cNvGrpSpPr/>
            <p:nvPr/>
          </p:nvGrpSpPr>
          <p:grpSpPr>
            <a:xfrm>
              <a:off x="11032502" y="4942788"/>
              <a:ext cx="82100" cy="85733"/>
              <a:chOff x="6073139" y="3406044"/>
              <a:chExt cx="43053" cy="44958"/>
            </a:xfrm>
          </p:grpSpPr>
          <p:sp>
            <p:nvSpPr>
              <p:cNvPr id="19" name="Freeform: Shape 51">
                <a:hlinkClick r:id="rId2"/>
                <a:extLst>
                  <a:ext uri="{FF2B5EF4-FFF2-40B4-BE49-F238E27FC236}">
                    <a16:creationId xmlns:a16="http://schemas.microsoft.com/office/drawing/2014/main" id="{7B30B86E-EF2B-C860-94DE-D059C1BE026B}"/>
                  </a:ext>
                </a:extLst>
              </p:cNvPr>
              <p:cNvSpPr/>
              <p:nvPr/>
            </p:nvSpPr>
            <p:spPr>
              <a:xfrm>
                <a:off x="6073139" y="3406044"/>
                <a:ext cx="42672" cy="44958"/>
              </a:xfrm>
              <a:custGeom>
                <a:avLst/>
                <a:gdLst>
                  <a:gd name="connsiteX0" fmla="*/ 0 w 42672"/>
                  <a:gd name="connsiteY0" fmla="*/ 44958 h 44958"/>
                  <a:gd name="connsiteX1" fmla="*/ 42672 w 42672"/>
                  <a:gd name="connsiteY1" fmla="*/ 0 h 44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672" h="44958">
                    <a:moveTo>
                      <a:pt x="0" y="44958"/>
                    </a:moveTo>
                    <a:lnTo>
                      <a:pt x="42672" y="0"/>
                    </a:lnTo>
                  </a:path>
                </a:pathLst>
              </a:custGeom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20" name="Freeform: Shape 52">
                <a:extLst>
                  <a:ext uri="{FF2B5EF4-FFF2-40B4-BE49-F238E27FC236}">
                    <a16:creationId xmlns:a16="http://schemas.microsoft.com/office/drawing/2014/main" id="{AF1EC10A-91D8-9EA5-3651-2B743BF794C7}"/>
                  </a:ext>
                </a:extLst>
              </p:cNvPr>
              <p:cNvSpPr/>
              <p:nvPr/>
            </p:nvSpPr>
            <p:spPr>
              <a:xfrm>
                <a:off x="6083045" y="3406615"/>
                <a:ext cx="33147" cy="33147"/>
              </a:xfrm>
              <a:custGeom>
                <a:avLst/>
                <a:gdLst>
                  <a:gd name="connsiteX0" fmla="*/ 277 w 33147"/>
                  <a:gd name="connsiteY0" fmla="*/ -170 h 33147"/>
                  <a:gd name="connsiteX1" fmla="*/ 33424 w 33147"/>
                  <a:gd name="connsiteY1" fmla="*/ -170 h 33147"/>
                  <a:gd name="connsiteX2" fmla="*/ 33424 w 33147"/>
                  <a:gd name="connsiteY2" fmla="*/ 32977 h 33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47" h="33147">
                    <a:moveTo>
                      <a:pt x="277" y="-170"/>
                    </a:moveTo>
                    <a:cubicBezTo>
                      <a:pt x="12183" y="306"/>
                      <a:pt x="21518" y="306"/>
                      <a:pt x="33424" y="-170"/>
                    </a:cubicBezTo>
                    <a:cubicBezTo>
                      <a:pt x="32948" y="11831"/>
                      <a:pt x="32948" y="21071"/>
                      <a:pt x="33424" y="32977"/>
                    </a:cubicBezTo>
                  </a:path>
                </a:pathLst>
              </a:custGeom>
              <a:noFill/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sp>
          <p:nvSpPr>
            <p:cNvPr id="18" name="TextBox 17">
              <a:hlinkClick r:id="rId2"/>
              <a:extLst>
                <a:ext uri="{FF2B5EF4-FFF2-40B4-BE49-F238E27FC236}">
                  <a16:creationId xmlns:a16="http://schemas.microsoft.com/office/drawing/2014/main" id="{75ED40DE-292F-A088-019F-8BEF13362E06}"/>
                </a:ext>
              </a:extLst>
            </p:cNvPr>
            <p:cNvSpPr txBox="1"/>
            <p:nvPr/>
          </p:nvSpPr>
          <p:spPr>
            <a:xfrm>
              <a:off x="9785898" y="4860066"/>
              <a:ext cx="10119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900" dirty="0">
                  <a:solidFill>
                    <a:schemeClr val="tx2"/>
                  </a:solidFill>
                </a:rPr>
                <a:t>Részletesen</a:t>
              </a:r>
              <a:endParaRPr lang="en-ID" sz="900" dirty="0">
                <a:solidFill>
                  <a:schemeClr val="tx2"/>
                </a:solidFill>
              </a:endParaRPr>
            </a:p>
          </p:txBody>
        </p:sp>
      </p:grpSp>
      <p:cxnSp>
        <p:nvCxnSpPr>
          <p:cNvPr id="23" name="Straight Connector 20">
            <a:extLst>
              <a:ext uri="{FF2B5EF4-FFF2-40B4-BE49-F238E27FC236}">
                <a16:creationId xmlns:a16="http://schemas.microsoft.com/office/drawing/2014/main" id="{81012BDD-E515-F6E7-0F7E-A73C122086B2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1">
            <a:extLst>
              <a:ext uri="{FF2B5EF4-FFF2-40B4-BE49-F238E27FC236}">
                <a16:creationId xmlns:a16="http://schemas.microsoft.com/office/drawing/2014/main" id="{9032EA8D-8482-2405-01CD-AC75F8434202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2">
            <a:extLst>
              <a:ext uri="{FF2B5EF4-FFF2-40B4-BE49-F238E27FC236}">
                <a16:creationId xmlns:a16="http://schemas.microsoft.com/office/drawing/2014/main" id="{CF056E45-868B-6565-33F7-BDF068E7F1A9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">
            <a:extLst>
              <a:ext uri="{FF2B5EF4-FFF2-40B4-BE49-F238E27FC236}">
                <a16:creationId xmlns:a16="http://schemas.microsoft.com/office/drawing/2014/main" id="{50FF8B4F-2A76-AB95-2903-90C349C38802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3">
            <a:extLst>
              <a:ext uri="{FF2B5EF4-FFF2-40B4-BE49-F238E27FC236}">
                <a16:creationId xmlns:a16="http://schemas.microsoft.com/office/drawing/2014/main" id="{B9DD0524-DBB3-A6EE-E466-EAA6233FE288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">
            <a:extLst>
              <a:ext uri="{FF2B5EF4-FFF2-40B4-BE49-F238E27FC236}">
                <a16:creationId xmlns:a16="http://schemas.microsoft.com/office/drawing/2014/main" id="{268F53A5-E903-7A00-631B-C9D88BB7B43F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6">
            <a:extLst>
              <a:ext uri="{FF2B5EF4-FFF2-40B4-BE49-F238E27FC236}">
                <a16:creationId xmlns:a16="http://schemas.microsoft.com/office/drawing/2014/main" id="{BE4C291C-587A-EC10-C58B-D4D7CB45353A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28">
            <a:extLst>
              <a:ext uri="{FF2B5EF4-FFF2-40B4-BE49-F238E27FC236}">
                <a16:creationId xmlns:a16="http://schemas.microsoft.com/office/drawing/2014/main" id="{EBA0D5B1-97F4-88F4-1663-564436C1BD4A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2">
            <a:extLst>
              <a:ext uri="{FF2B5EF4-FFF2-40B4-BE49-F238E27FC236}">
                <a16:creationId xmlns:a16="http://schemas.microsoft.com/office/drawing/2014/main" id="{070EC5A4-6083-E2AD-BDAB-8B196949095C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46">
            <a:hlinkClick r:id="rId3"/>
            <a:extLst>
              <a:ext uri="{FF2B5EF4-FFF2-40B4-BE49-F238E27FC236}">
                <a16:creationId xmlns:a16="http://schemas.microsoft.com/office/drawing/2014/main" id="{F4D0F8E3-F265-9A2A-3952-C25415745C2F}"/>
              </a:ext>
            </a:extLst>
          </p:cNvPr>
          <p:cNvSpPr txBox="1"/>
          <p:nvPr/>
        </p:nvSpPr>
        <p:spPr>
          <a:xfrm>
            <a:off x="3340768" y="210493"/>
            <a:ext cx="10509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Intézménykereső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35" name="TextBox 47">
            <a:hlinkClick r:id="rId4"/>
            <a:extLst>
              <a:ext uri="{FF2B5EF4-FFF2-40B4-BE49-F238E27FC236}">
                <a16:creationId xmlns:a16="http://schemas.microsoft.com/office/drawing/2014/main" id="{A6A763AC-03A6-4BBE-E0C5-DAA5AEF2A79D}"/>
              </a:ext>
            </a:extLst>
          </p:cNvPr>
          <p:cNvSpPr txBox="1"/>
          <p:nvPr/>
        </p:nvSpPr>
        <p:spPr>
          <a:xfrm>
            <a:off x="4745747" y="210493"/>
            <a:ext cx="8029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Szakmafüzet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36" name="Rectangle: Rounded Corners 48">
            <a:hlinkClick r:id="rId5"/>
            <a:extLst>
              <a:ext uri="{FF2B5EF4-FFF2-40B4-BE49-F238E27FC236}">
                <a16:creationId xmlns:a16="http://schemas.microsoft.com/office/drawing/2014/main" id="{3A6DBFB1-AD46-2D9E-AF24-206D71B1907F}"/>
              </a:ext>
            </a:extLst>
          </p:cNvPr>
          <p:cNvSpPr/>
          <p:nvPr/>
        </p:nvSpPr>
        <p:spPr>
          <a:xfrm>
            <a:off x="10915651" y="163327"/>
            <a:ext cx="879472" cy="27799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7" name="TextBox 49">
            <a:hlinkClick r:id="rId5"/>
            <a:extLst>
              <a:ext uri="{FF2B5EF4-FFF2-40B4-BE49-F238E27FC236}">
                <a16:creationId xmlns:a16="http://schemas.microsoft.com/office/drawing/2014/main" id="{64C96283-8B93-54BF-2466-84FE6DD131D9}"/>
              </a:ext>
            </a:extLst>
          </p:cNvPr>
          <p:cNvSpPr txBox="1"/>
          <p:nvPr/>
        </p:nvSpPr>
        <p:spPr>
          <a:xfrm>
            <a:off x="11075756" y="163326"/>
            <a:ext cx="5592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dirty="0">
                <a:solidFill>
                  <a:schemeClr val="bg2"/>
                </a:solidFill>
                <a:latin typeface="+mj-lt"/>
              </a:rPr>
              <a:t>GP524</a:t>
            </a:r>
            <a:endParaRPr lang="en-ID" sz="105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8" name="Kép 37">
            <a:extLst>
              <a:ext uri="{FF2B5EF4-FFF2-40B4-BE49-F238E27FC236}">
                <a16:creationId xmlns:a16="http://schemas.microsoft.com/office/drawing/2014/main" id="{7E95B11B-1171-6396-5C3F-00D5CCAC472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" y="0"/>
            <a:ext cx="2035943" cy="580562"/>
          </a:xfrm>
          <a:prstGeom prst="rect">
            <a:avLst/>
          </a:prstGeom>
        </p:spPr>
      </p:pic>
      <p:sp>
        <p:nvSpPr>
          <p:cNvPr id="7" name="TextBox 45">
            <a:hlinkClick r:id="rId7"/>
            <a:extLst>
              <a:ext uri="{FF2B5EF4-FFF2-40B4-BE49-F238E27FC236}">
                <a16:creationId xmlns:a16="http://schemas.microsoft.com/office/drawing/2014/main" id="{24EF3584-76F2-D02C-B4A5-656898E0DCCD}"/>
              </a:ext>
            </a:extLst>
          </p:cNvPr>
          <p:cNvSpPr txBox="1"/>
          <p:nvPr/>
        </p:nvSpPr>
        <p:spPr>
          <a:xfrm>
            <a:off x="2526535" y="210493"/>
            <a:ext cx="6226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Honlap</a:t>
            </a:r>
            <a:endParaRPr lang="en-ID" sz="9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4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0">
        <p159:morph option="byChar"/>
      </p:transition>
    </mc:Choice>
    <mc:Fallback xmlns="">
      <p:transition spd="slow" advTm="4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1000">
              <a:schemeClr val="accent1"/>
            </a:gs>
            <a:gs pos="100000">
              <a:schemeClr val="tx1"/>
            </a:gs>
          </a:gsLst>
          <a:lin ang="7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3BC43-E890-D65E-F7BD-D13FD3D09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31EEA9-862C-8888-0C15-21D4944ADD28}"/>
              </a:ext>
            </a:extLst>
          </p:cNvPr>
          <p:cNvSpPr txBox="1"/>
          <p:nvPr/>
        </p:nvSpPr>
        <p:spPr>
          <a:xfrm>
            <a:off x="938284" y="1326190"/>
            <a:ext cx="3123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+mj-lt"/>
              </a:rPr>
              <a:t>Digitalizáció</a:t>
            </a:r>
            <a:endParaRPr lang="en-ID" sz="36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160F13-9014-9821-9368-E62CA7652F46}"/>
              </a:ext>
            </a:extLst>
          </p:cNvPr>
          <p:cNvSpPr txBox="1"/>
          <p:nvPr/>
        </p:nvSpPr>
        <p:spPr>
          <a:xfrm>
            <a:off x="990400" y="2115819"/>
            <a:ext cx="2350367" cy="3620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100" dirty="0">
                <a:solidFill>
                  <a:schemeClr val="bg2"/>
                </a:solidFill>
              </a:rPr>
              <a:t>A Szakképzés 4.0 Stratégiának köszönhetően közel hétszáz digitális tananyag érhető el a szakképzésben mind a közismereti, mind a szakmai ismeretekhez kapcsolódóan. </a:t>
            </a:r>
          </a:p>
          <a:p>
            <a:pPr>
              <a:lnSpc>
                <a:spcPct val="150000"/>
              </a:lnSpc>
            </a:pPr>
            <a:r>
              <a:rPr lang="hu-HU" sz="1100" dirty="0">
                <a:solidFill>
                  <a:schemeClr val="bg2"/>
                </a:solidFill>
              </a:rPr>
              <a:t>A szakmai képzések során az iskolák robotikai eszközöket, VR és szimulációs eszközöket is alkalmaznak, emellett elindult az MI projekt megvalósítása, megalakult a 41 mesterséges intelligencia nagykövetből álló szakértői hálózat, melynek célja a szakképző iskolák támogatása az MI oktatása terén.</a:t>
            </a:r>
            <a:endParaRPr lang="en-ID" sz="1100" dirty="0">
              <a:solidFill>
                <a:schemeClr val="bg2"/>
              </a:solidFill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745592C-1CE3-5B0B-82DD-761FDA9953CB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8A053FC-818F-2BA5-4D26-8CCA2EFEDC10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95DA220-9344-0267-1801-0AD8AE647648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ép helye 4">
            <a:extLst>
              <a:ext uri="{FF2B5EF4-FFF2-40B4-BE49-F238E27FC236}">
                <a16:creationId xmlns:a16="http://schemas.microsoft.com/office/drawing/2014/main" id="{6242AB41-2697-3FFD-431D-F002D3D2EC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Kép helye 8">
            <a:extLst>
              <a:ext uri="{FF2B5EF4-FFF2-40B4-BE49-F238E27FC236}">
                <a16:creationId xmlns:a16="http://schemas.microsoft.com/office/drawing/2014/main" id="{578A1E2D-4CB8-86B6-2CF2-50A2DD83434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1" name="Kép helye 10">
            <a:extLst>
              <a:ext uri="{FF2B5EF4-FFF2-40B4-BE49-F238E27FC236}">
                <a16:creationId xmlns:a16="http://schemas.microsoft.com/office/drawing/2014/main" id="{48EA7E45-14F9-C6B6-CB1B-FC7BB613CE1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60000" y="1457326"/>
            <a:ext cx="2085249" cy="4184652"/>
          </a:xfrm>
        </p:spPr>
      </p:pic>
      <p:cxnSp>
        <p:nvCxnSpPr>
          <p:cNvPr id="2" name="Straight Connector 37">
            <a:extLst>
              <a:ext uri="{FF2B5EF4-FFF2-40B4-BE49-F238E27FC236}">
                <a16:creationId xmlns:a16="http://schemas.microsoft.com/office/drawing/2014/main" id="{B53572AD-BB52-05E9-0E95-23EFABB69890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42">
            <a:extLst>
              <a:ext uri="{FF2B5EF4-FFF2-40B4-BE49-F238E27FC236}">
                <a16:creationId xmlns:a16="http://schemas.microsoft.com/office/drawing/2014/main" id="{2ADFD86A-387F-FFDB-B09B-20B9F9BD17FB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0">
            <a:extLst>
              <a:ext uri="{FF2B5EF4-FFF2-40B4-BE49-F238E27FC236}">
                <a16:creationId xmlns:a16="http://schemas.microsoft.com/office/drawing/2014/main" id="{5F4EB282-2695-A358-5A40-AC00041BF12D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0">
            <a:extLst>
              <a:ext uri="{FF2B5EF4-FFF2-40B4-BE49-F238E27FC236}">
                <a16:creationId xmlns:a16="http://schemas.microsoft.com/office/drawing/2014/main" id="{634D49FE-2CC0-5034-E34C-ACC5DBE099D5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1">
            <a:extLst>
              <a:ext uri="{FF2B5EF4-FFF2-40B4-BE49-F238E27FC236}">
                <a16:creationId xmlns:a16="http://schemas.microsoft.com/office/drawing/2014/main" id="{64958E5A-D964-FC3D-53EA-5A69A3B79BD7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2">
            <a:extLst>
              <a:ext uri="{FF2B5EF4-FFF2-40B4-BE49-F238E27FC236}">
                <a16:creationId xmlns:a16="http://schemas.microsoft.com/office/drawing/2014/main" id="{C501CFDC-D7DB-EB41-A67C-FFBAE445F62B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">
            <a:extLst>
              <a:ext uri="{FF2B5EF4-FFF2-40B4-BE49-F238E27FC236}">
                <a16:creationId xmlns:a16="http://schemas.microsoft.com/office/drawing/2014/main" id="{ADA0EE46-8764-84BC-7749-11F8DE85AF1D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">
            <a:extLst>
              <a:ext uri="{FF2B5EF4-FFF2-40B4-BE49-F238E27FC236}">
                <a16:creationId xmlns:a16="http://schemas.microsoft.com/office/drawing/2014/main" id="{277EA12E-5918-5C78-6B2A-DB209CD2933D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5">
            <a:extLst>
              <a:ext uri="{FF2B5EF4-FFF2-40B4-BE49-F238E27FC236}">
                <a16:creationId xmlns:a16="http://schemas.microsoft.com/office/drawing/2014/main" id="{60AD2740-79B1-C974-631E-D330E459B701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6">
            <a:extLst>
              <a:ext uri="{FF2B5EF4-FFF2-40B4-BE49-F238E27FC236}">
                <a16:creationId xmlns:a16="http://schemas.microsoft.com/office/drawing/2014/main" id="{6BA65C58-76F7-F7ED-52A2-8D9F4FBC36D2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8">
            <a:extLst>
              <a:ext uri="{FF2B5EF4-FFF2-40B4-BE49-F238E27FC236}">
                <a16:creationId xmlns:a16="http://schemas.microsoft.com/office/drawing/2014/main" id="{6575AEA3-21F2-0BB9-9D97-34EE67C6BA78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>
            <a:extLst>
              <a:ext uri="{FF2B5EF4-FFF2-40B4-BE49-F238E27FC236}">
                <a16:creationId xmlns:a16="http://schemas.microsoft.com/office/drawing/2014/main" id="{DE9A1E7B-AB09-CA37-B4E4-82DFD29C2467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46">
            <a:hlinkClick r:id="rId5"/>
            <a:extLst>
              <a:ext uri="{FF2B5EF4-FFF2-40B4-BE49-F238E27FC236}">
                <a16:creationId xmlns:a16="http://schemas.microsoft.com/office/drawing/2014/main" id="{02758872-E9A5-2D6E-ED28-CD2070069682}"/>
              </a:ext>
            </a:extLst>
          </p:cNvPr>
          <p:cNvSpPr txBox="1"/>
          <p:nvPr/>
        </p:nvSpPr>
        <p:spPr>
          <a:xfrm>
            <a:off x="3340768" y="210493"/>
            <a:ext cx="10509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Intézménykereső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21" name="TextBox 47">
            <a:hlinkClick r:id="rId6"/>
            <a:extLst>
              <a:ext uri="{FF2B5EF4-FFF2-40B4-BE49-F238E27FC236}">
                <a16:creationId xmlns:a16="http://schemas.microsoft.com/office/drawing/2014/main" id="{0E5751C1-0BFB-0195-1DDE-54401FF35257}"/>
              </a:ext>
            </a:extLst>
          </p:cNvPr>
          <p:cNvSpPr txBox="1"/>
          <p:nvPr/>
        </p:nvSpPr>
        <p:spPr>
          <a:xfrm>
            <a:off x="4745747" y="210493"/>
            <a:ext cx="8029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Szakmafüzet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22" name="Rectangle: Rounded Corners 48">
            <a:hlinkClick r:id="rId7"/>
            <a:extLst>
              <a:ext uri="{FF2B5EF4-FFF2-40B4-BE49-F238E27FC236}">
                <a16:creationId xmlns:a16="http://schemas.microsoft.com/office/drawing/2014/main" id="{364B2766-65AD-13B4-5517-BCE2E18DC24A}"/>
              </a:ext>
            </a:extLst>
          </p:cNvPr>
          <p:cNvSpPr/>
          <p:nvPr/>
        </p:nvSpPr>
        <p:spPr>
          <a:xfrm>
            <a:off x="10915651" y="163327"/>
            <a:ext cx="879472" cy="27799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3" name="TextBox 49">
            <a:hlinkClick r:id="rId7"/>
            <a:extLst>
              <a:ext uri="{FF2B5EF4-FFF2-40B4-BE49-F238E27FC236}">
                <a16:creationId xmlns:a16="http://schemas.microsoft.com/office/drawing/2014/main" id="{D629DF95-D8AE-AEC6-3F8E-2EB5F6093BFB}"/>
              </a:ext>
            </a:extLst>
          </p:cNvPr>
          <p:cNvSpPr txBox="1"/>
          <p:nvPr/>
        </p:nvSpPr>
        <p:spPr>
          <a:xfrm>
            <a:off x="11075756" y="163326"/>
            <a:ext cx="5592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dirty="0">
                <a:solidFill>
                  <a:schemeClr val="bg2"/>
                </a:solidFill>
                <a:latin typeface="+mj-lt"/>
              </a:rPr>
              <a:t>GP524</a:t>
            </a:r>
            <a:endParaRPr lang="en-ID" sz="105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24" name="Kép 23">
            <a:extLst>
              <a:ext uri="{FF2B5EF4-FFF2-40B4-BE49-F238E27FC236}">
                <a16:creationId xmlns:a16="http://schemas.microsoft.com/office/drawing/2014/main" id="{DB61E1A4-1E59-2E68-C21F-55756D0979D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" y="0"/>
            <a:ext cx="2035943" cy="580562"/>
          </a:xfrm>
          <a:prstGeom prst="rect">
            <a:avLst/>
          </a:prstGeom>
        </p:spPr>
      </p:pic>
      <p:sp>
        <p:nvSpPr>
          <p:cNvPr id="25" name="TextBox 45">
            <a:hlinkClick r:id="rId9"/>
            <a:extLst>
              <a:ext uri="{FF2B5EF4-FFF2-40B4-BE49-F238E27FC236}">
                <a16:creationId xmlns:a16="http://schemas.microsoft.com/office/drawing/2014/main" id="{5E6224B5-BFE8-0F1F-4295-2A0999B1D30A}"/>
              </a:ext>
            </a:extLst>
          </p:cNvPr>
          <p:cNvSpPr txBox="1"/>
          <p:nvPr/>
        </p:nvSpPr>
        <p:spPr>
          <a:xfrm>
            <a:off x="2526535" y="210493"/>
            <a:ext cx="6226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Honlap</a:t>
            </a:r>
            <a:endParaRPr lang="en-ID" sz="9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0394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0">
        <p159:morph option="byChar"/>
      </p:transition>
    </mc:Choice>
    <mc:Fallback xmlns="">
      <p:transition spd="slow" advTm="4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1000">
              <a:schemeClr val="accent1"/>
            </a:gs>
            <a:gs pos="100000">
              <a:schemeClr val="tx1"/>
            </a:gs>
          </a:gsLst>
          <a:lin ang="7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A54576-F2FB-D63E-89B5-69B622633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113214A-EE41-0F66-025C-07C3572BB89D}"/>
              </a:ext>
            </a:extLst>
          </p:cNvPr>
          <p:cNvSpPr/>
          <p:nvPr/>
        </p:nvSpPr>
        <p:spPr>
          <a:xfrm>
            <a:off x="972838" y="1649698"/>
            <a:ext cx="3100827" cy="3206467"/>
          </a:xfrm>
          <a:prstGeom prst="roundRect">
            <a:avLst>
              <a:gd name="adj" fmla="val 8374"/>
            </a:avLst>
          </a:prstGeom>
          <a:gradFill>
            <a:gsLst>
              <a:gs pos="0">
                <a:schemeClr val="tx2"/>
              </a:gs>
              <a:gs pos="25000">
                <a:schemeClr val="accent1"/>
              </a:gs>
              <a:gs pos="100000">
                <a:schemeClr val="bg2"/>
              </a:gs>
            </a:gsLst>
            <a:lin ang="13500000" scaled="0"/>
          </a:gradFill>
          <a:ln>
            <a:noFill/>
          </a:ln>
          <a:effectLst>
            <a:outerShdw blurRad="449143" dist="423635" dir="5460000" sx="101000" sy="101000" algn="t" rotWithShape="0">
              <a:schemeClr val="bg1">
                <a:alpha val="16156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6ADAC1F-FF5D-93E3-DBE5-9D81AF4B1A3E}"/>
              </a:ext>
            </a:extLst>
          </p:cNvPr>
          <p:cNvSpPr/>
          <p:nvPr/>
        </p:nvSpPr>
        <p:spPr>
          <a:xfrm>
            <a:off x="8318601" y="3166431"/>
            <a:ext cx="2635150" cy="1516066"/>
          </a:xfrm>
          <a:prstGeom prst="roundRect">
            <a:avLst>
              <a:gd name="adj" fmla="val 838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5662AB89-3404-7F3A-15BE-725D8F2F7F93}"/>
              </a:ext>
            </a:extLst>
          </p:cNvPr>
          <p:cNvSpPr/>
          <p:nvPr/>
        </p:nvSpPr>
        <p:spPr>
          <a:xfrm>
            <a:off x="1314767" y="2329962"/>
            <a:ext cx="2397182" cy="2526207"/>
          </a:xfrm>
          <a:prstGeom prst="round2SameRect">
            <a:avLst>
              <a:gd name="adj1" fmla="val 5458"/>
              <a:gd name="adj2" fmla="val 0"/>
            </a:avLst>
          </a:prstGeom>
          <a:noFill/>
          <a:ln>
            <a:gradFill>
              <a:gsLst>
                <a:gs pos="0">
                  <a:schemeClr val="bg2"/>
                </a:gs>
                <a:gs pos="100000">
                  <a:schemeClr val="bg2">
                    <a:alpha val="0"/>
                  </a:schemeClr>
                </a:gs>
              </a:gsLst>
              <a:lin ang="78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4B9480F0-BC7E-8A0C-B656-5B76A44627F7}"/>
              </a:ext>
            </a:extLst>
          </p:cNvPr>
          <p:cNvSpPr/>
          <p:nvPr/>
        </p:nvSpPr>
        <p:spPr>
          <a:xfrm flipV="1">
            <a:off x="1314767" y="4856164"/>
            <a:ext cx="2397182" cy="765602"/>
          </a:xfrm>
          <a:prstGeom prst="round2SameRect">
            <a:avLst>
              <a:gd name="adj1" fmla="val 18763"/>
              <a:gd name="adj2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FF6D6A9-6914-499B-7036-04B41131E702}"/>
              </a:ext>
            </a:extLst>
          </p:cNvPr>
          <p:cNvGrpSpPr/>
          <p:nvPr/>
        </p:nvGrpSpPr>
        <p:grpSpPr>
          <a:xfrm>
            <a:off x="1537799" y="5058347"/>
            <a:ext cx="1338644" cy="286813"/>
            <a:chOff x="1537799" y="5058347"/>
            <a:chExt cx="1338644" cy="286813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7520C193-2D95-FE8C-46D8-FFB941FC7EBA}"/>
                </a:ext>
              </a:extLst>
            </p:cNvPr>
            <p:cNvSpPr/>
            <p:nvPr/>
          </p:nvSpPr>
          <p:spPr>
            <a:xfrm>
              <a:off x="1537799" y="5058347"/>
              <a:ext cx="576507" cy="74695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2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D90EF234-6D42-8555-A59B-0B9B95AF64A4}"/>
                </a:ext>
              </a:extLst>
            </p:cNvPr>
            <p:cNvSpPr/>
            <p:nvPr/>
          </p:nvSpPr>
          <p:spPr>
            <a:xfrm>
              <a:off x="1537799" y="5245693"/>
              <a:ext cx="1338644" cy="99467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2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445209DC-C9D9-155B-B0AB-BBEF22E156DA}"/>
              </a:ext>
            </a:extLst>
          </p:cNvPr>
          <p:cNvSpPr txBox="1"/>
          <p:nvPr/>
        </p:nvSpPr>
        <p:spPr>
          <a:xfrm>
            <a:off x="4793606" y="1023514"/>
            <a:ext cx="65619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+mj-lt"/>
              </a:rPr>
              <a:t>Valós tudás, piacképes készségek, gyakorlati tapasztalatok</a:t>
            </a:r>
            <a:endParaRPr lang="en-ID" sz="360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75D2E7-468F-EFDB-2FE1-1BF424B5416A}"/>
              </a:ext>
            </a:extLst>
          </p:cNvPr>
          <p:cNvGrpSpPr/>
          <p:nvPr/>
        </p:nvGrpSpPr>
        <p:grpSpPr>
          <a:xfrm>
            <a:off x="3172849" y="5095695"/>
            <a:ext cx="327481" cy="286546"/>
            <a:chOff x="10677526" y="5171606"/>
            <a:chExt cx="762000" cy="666750"/>
          </a:xfrm>
          <a:solidFill>
            <a:schemeClr val="accent1"/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C6AC493-BA56-55CC-EA5B-A73302DB0100}"/>
                </a:ext>
              </a:extLst>
            </p:cNvPr>
            <p:cNvSpPr/>
            <p:nvPr/>
          </p:nvSpPr>
          <p:spPr>
            <a:xfrm>
              <a:off x="10915651" y="5171606"/>
              <a:ext cx="523875" cy="666750"/>
            </a:xfrm>
            <a:custGeom>
              <a:avLst/>
              <a:gdLst>
                <a:gd name="connsiteX0" fmla="*/ 523875 w 523875"/>
                <a:gd name="connsiteY0" fmla="*/ 323850 h 666750"/>
                <a:gd name="connsiteX1" fmla="*/ 466725 w 523875"/>
                <a:gd name="connsiteY1" fmla="*/ 266700 h 666750"/>
                <a:gd name="connsiteX2" fmla="*/ 285750 w 523875"/>
                <a:gd name="connsiteY2" fmla="*/ 266700 h 666750"/>
                <a:gd name="connsiteX3" fmla="*/ 257175 w 523875"/>
                <a:gd name="connsiteY3" fmla="*/ 239077 h 666750"/>
                <a:gd name="connsiteX4" fmla="*/ 285750 w 523875"/>
                <a:gd name="connsiteY4" fmla="*/ 57150 h 666750"/>
                <a:gd name="connsiteX5" fmla="*/ 228600 w 523875"/>
                <a:gd name="connsiteY5" fmla="*/ 0 h 666750"/>
                <a:gd name="connsiteX6" fmla="*/ 171450 w 523875"/>
                <a:gd name="connsiteY6" fmla="*/ 57150 h 666750"/>
                <a:gd name="connsiteX7" fmla="*/ 0 w 523875"/>
                <a:gd name="connsiteY7" fmla="*/ 285750 h 666750"/>
                <a:gd name="connsiteX8" fmla="*/ 0 w 523875"/>
                <a:gd name="connsiteY8" fmla="*/ 590550 h 666750"/>
                <a:gd name="connsiteX9" fmla="*/ 200025 w 523875"/>
                <a:gd name="connsiteY9" fmla="*/ 666750 h 666750"/>
                <a:gd name="connsiteX10" fmla="*/ 371475 w 523875"/>
                <a:gd name="connsiteY10" fmla="*/ 666750 h 666750"/>
                <a:gd name="connsiteX11" fmla="*/ 428625 w 523875"/>
                <a:gd name="connsiteY11" fmla="*/ 609600 h 666750"/>
                <a:gd name="connsiteX12" fmla="*/ 413385 w 523875"/>
                <a:gd name="connsiteY12" fmla="*/ 571500 h 666750"/>
                <a:gd name="connsiteX13" fmla="*/ 419100 w 523875"/>
                <a:gd name="connsiteY13" fmla="*/ 571500 h 666750"/>
                <a:gd name="connsiteX14" fmla="*/ 476250 w 523875"/>
                <a:gd name="connsiteY14" fmla="*/ 514350 h 666750"/>
                <a:gd name="connsiteX15" fmla="*/ 460058 w 523875"/>
                <a:gd name="connsiteY15" fmla="*/ 474345 h 666750"/>
                <a:gd name="connsiteX16" fmla="*/ 504825 w 523875"/>
                <a:gd name="connsiteY16" fmla="*/ 419100 h 666750"/>
                <a:gd name="connsiteX17" fmla="*/ 486728 w 523875"/>
                <a:gd name="connsiteY17" fmla="*/ 377190 h 666750"/>
                <a:gd name="connsiteX18" fmla="*/ 523875 w 523875"/>
                <a:gd name="connsiteY18" fmla="*/ 32385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3875" h="666750">
                  <a:moveTo>
                    <a:pt x="523875" y="323850"/>
                  </a:moveTo>
                  <a:cubicBezTo>
                    <a:pt x="523875" y="292418"/>
                    <a:pt x="498158" y="266700"/>
                    <a:pt x="466725" y="266700"/>
                  </a:cubicBezTo>
                  <a:lnTo>
                    <a:pt x="285750" y="266700"/>
                  </a:lnTo>
                  <a:cubicBezTo>
                    <a:pt x="270510" y="266700"/>
                    <a:pt x="258127" y="254318"/>
                    <a:pt x="257175" y="239077"/>
                  </a:cubicBezTo>
                  <a:cubicBezTo>
                    <a:pt x="258127" y="221933"/>
                    <a:pt x="285750" y="187643"/>
                    <a:pt x="285750" y="57150"/>
                  </a:cubicBezTo>
                  <a:cubicBezTo>
                    <a:pt x="285750" y="25717"/>
                    <a:pt x="260033" y="0"/>
                    <a:pt x="228600" y="0"/>
                  </a:cubicBezTo>
                  <a:cubicBezTo>
                    <a:pt x="197168" y="0"/>
                    <a:pt x="171450" y="25717"/>
                    <a:pt x="171450" y="57150"/>
                  </a:cubicBezTo>
                  <a:cubicBezTo>
                    <a:pt x="171450" y="201930"/>
                    <a:pt x="2857" y="283845"/>
                    <a:pt x="0" y="285750"/>
                  </a:cubicBezTo>
                  <a:lnTo>
                    <a:pt x="0" y="590550"/>
                  </a:lnTo>
                  <a:cubicBezTo>
                    <a:pt x="67627" y="590550"/>
                    <a:pt x="72390" y="666750"/>
                    <a:pt x="200025" y="666750"/>
                  </a:cubicBezTo>
                  <a:cubicBezTo>
                    <a:pt x="242888" y="666750"/>
                    <a:pt x="371475" y="666750"/>
                    <a:pt x="371475" y="666750"/>
                  </a:cubicBezTo>
                  <a:cubicBezTo>
                    <a:pt x="402908" y="666750"/>
                    <a:pt x="428625" y="641033"/>
                    <a:pt x="428625" y="609600"/>
                  </a:cubicBezTo>
                  <a:cubicBezTo>
                    <a:pt x="428625" y="594360"/>
                    <a:pt x="422910" y="581025"/>
                    <a:pt x="413385" y="571500"/>
                  </a:cubicBezTo>
                  <a:cubicBezTo>
                    <a:pt x="415290" y="571500"/>
                    <a:pt x="417195" y="571500"/>
                    <a:pt x="419100" y="571500"/>
                  </a:cubicBezTo>
                  <a:cubicBezTo>
                    <a:pt x="450533" y="571500"/>
                    <a:pt x="476250" y="545783"/>
                    <a:pt x="476250" y="514350"/>
                  </a:cubicBezTo>
                  <a:cubicBezTo>
                    <a:pt x="476250" y="499110"/>
                    <a:pt x="470535" y="484823"/>
                    <a:pt x="460058" y="474345"/>
                  </a:cubicBezTo>
                  <a:cubicBezTo>
                    <a:pt x="485775" y="468630"/>
                    <a:pt x="504825" y="445770"/>
                    <a:pt x="504825" y="419100"/>
                  </a:cubicBezTo>
                  <a:cubicBezTo>
                    <a:pt x="504825" y="402908"/>
                    <a:pt x="498158" y="387668"/>
                    <a:pt x="486728" y="377190"/>
                  </a:cubicBezTo>
                  <a:cubicBezTo>
                    <a:pt x="508635" y="369570"/>
                    <a:pt x="523875" y="348615"/>
                    <a:pt x="523875" y="3238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98D09D1-9133-A559-A0FB-5AAF0F7F5911}"/>
                </a:ext>
              </a:extLst>
            </p:cNvPr>
            <p:cNvSpPr/>
            <p:nvPr/>
          </p:nvSpPr>
          <p:spPr>
            <a:xfrm>
              <a:off x="10677526" y="5409731"/>
              <a:ext cx="180975" cy="400050"/>
            </a:xfrm>
            <a:custGeom>
              <a:avLst/>
              <a:gdLst>
                <a:gd name="connsiteX0" fmla="*/ 142875 w 180975"/>
                <a:gd name="connsiteY0" fmla="*/ 0 h 400050"/>
                <a:gd name="connsiteX1" fmla="*/ 0 w 180975"/>
                <a:gd name="connsiteY1" fmla="*/ 0 h 400050"/>
                <a:gd name="connsiteX2" fmla="*/ 0 w 180975"/>
                <a:gd name="connsiteY2" fmla="*/ 400050 h 400050"/>
                <a:gd name="connsiteX3" fmla="*/ 142875 w 180975"/>
                <a:gd name="connsiteY3" fmla="*/ 400050 h 400050"/>
                <a:gd name="connsiteX4" fmla="*/ 180975 w 180975"/>
                <a:gd name="connsiteY4" fmla="*/ 361950 h 400050"/>
                <a:gd name="connsiteX5" fmla="*/ 180975 w 180975"/>
                <a:gd name="connsiteY5" fmla="*/ 38100 h 400050"/>
                <a:gd name="connsiteX6" fmla="*/ 142875 w 180975"/>
                <a:gd name="connsiteY6" fmla="*/ 0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975" h="400050">
                  <a:moveTo>
                    <a:pt x="142875" y="0"/>
                  </a:moveTo>
                  <a:lnTo>
                    <a:pt x="0" y="0"/>
                  </a:lnTo>
                  <a:lnTo>
                    <a:pt x="0" y="400050"/>
                  </a:lnTo>
                  <a:lnTo>
                    <a:pt x="142875" y="400050"/>
                  </a:lnTo>
                  <a:cubicBezTo>
                    <a:pt x="163830" y="400050"/>
                    <a:pt x="180975" y="382905"/>
                    <a:pt x="180975" y="361950"/>
                  </a:cubicBezTo>
                  <a:lnTo>
                    <a:pt x="180975" y="38100"/>
                  </a:lnTo>
                  <a:cubicBezTo>
                    <a:pt x="180975" y="17145"/>
                    <a:pt x="163830" y="0"/>
                    <a:pt x="1428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99746F5-E7BA-9F67-3EA6-CE8F22F2E691}"/>
              </a:ext>
            </a:extLst>
          </p:cNvPr>
          <p:cNvSpPr txBox="1"/>
          <p:nvPr/>
        </p:nvSpPr>
        <p:spPr>
          <a:xfrm>
            <a:off x="4819007" y="2437328"/>
            <a:ext cx="2519650" cy="1453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A szakképzés már nem egy „másodrendű” választás, hanem egy olyan út, amely valós előnyöket és perspektívát nyújt. A pedagógusok, oktatók feladata, hogy ezeket az előnyöket láthatóvá tegyék a tanulók és a szülők számára.</a:t>
            </a:r>
            <a:endParaRPr lang="en-ID" sz="1000" dirty="0">
              <a:solidFill>
                <a:schemeClr val="bg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AA651A-CF7B-3BA9-BBDA-FF591F4C0086}"/>
              </a:ext>
            </a:extLst>
          </p:cNvPr>
          <p:cNvSpPr txBox="1"/>
          <p:nvPr/>
        </p:nvSpPr>
        <p:spPr>
          <a:xfrm>
            <a:off x="8557569" y="3412715"/>
            <a:ext cx="2151350" cy="991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000" dirty="0">
                <a:solidFill>
                  <a:schemeClr val="bg2"/>
                </a:solidFill>
              </a:rPr>
              <a:t>A szakképzés Magyarország egyik legnagyobb ereje lett, amely nemcsak munkát, hanem méltóságot, biztonságot és jövőt ad a fiataloknak.</a:t>
            </a:r>
            <a:endParaRPr lang="en-ID" sz="1000" dirty="0">
              <a:solidFill>
                <a:schemeClr val="bg2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AE23C8A-D5BF-BC0E-FA15-7BCC80D2DD7A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0F32BCB-18E6-29C1-8784-559EC5E11618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8F304E21-814B-0C15-12FD-822F28E7016F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ép helye 6">
            <a:extLst>
              <a:ext uri="{FF2B5EF4-FFF2-40B4-BE49-F238E27FC236}">
                <a16:creationId xmlns:a16="http://schemas.microsoft.com/office/drawing/2014/main" id="{6E321088-D01E-E348-DF88-A0A32FBA63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2" name="Straight Connector 20">
            <a:extLst>
              <a:ext uri="{FF2B5EF4-FFF2-40B4-BE49-F238E27FC236}">
                <a16:creationId xmlns:a16="http://schemas.microsoft.com/office/drawing/2014/main" id="{31BFB76F-8239-85F5-7BAF-DEB1D4E1A906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1">
            <a:extLst>
              <a:ext uri="{FF2B5EF4-FFF2-40B4-BE49-F238E27FC236}">
                <a16:creationId xmlns:a16="http://schemas.microsoft.com/office/drawing/2014/main" id="{8CC5F02B-02D4-D92F-FCB0-F2AAB5096936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2">
            <a:extLst>
              <a:ext uri="{FF2B5EF4-FFF2-40B4-BE49-F238E27FC236}">
                <a16:creationId xmlns:a16="http://schemas.microsoft.com/office/drawing/2014/main" id="{7581FBB4-E182-4517-415E-1FF108367648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">
            <a:extLst>
              <a:ext uri="{FF2B5EF4-FFF2-40B4-BE49-F238E27FC236}">
                <a16:creationId xmlns:a16="http://schemas.microsoft.com/office/drawing/2014/main" id="{920B6C52-9767-58A4-51CD-81E0B125331F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">
            <a:extLst>
              <a:ext uri="{FF2B5EF4-FFF2-40B4-BE49-F238E27FC236}">
                <a16:creationId xmlns:a16="http://schemas.microsoft.com/office/drawing/2014/main" id="{D63DE705-8700-1C6F-4C6F-EAF99BE7B640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5">
            <a:extLst>
              <a:ext uri="{FF2B5EF4-FFF2-40B4-BE49-F238E27FC236}">
                <a16:creationId xmlns:a16="http://schemas.microsoft.com/office/drawing/2014/main" id="{4E434340-65ED-D02A-6E0D-98C3021B7D6C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6">
            <a:extLst>
              <a:ext uri="{FF2B5EF4-FFF2-40B4-BE49-F238E27FC236}">
                <a16:creationId xmlns:a16="http://schemas.microsoft.com/office/drawing/2014/main" id="{FB064BA1-E0C7-2F01-5490-8648F8FB3767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8">
            <a:extLst>
              <a:ext uri="{FF2B5EF4-FFF2-40B4-BE49-F238E27FC236}">
                <a16:creationId xmlns:a16="http://schemas.microsoft.com/office/drawing/2014/main" id="{27877201-27D4-CC3E-1B75-4D35A107F54C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32">
            <a:extLst>
              <a:ext uri="{FF2B5EF4-FFF2-40B4-BE49-F238E27FC236}">
                <a16:creationId xmlns:a16="http://schemas.microsoft.com/office/drawing/2014/main" id="{B517381B-B731-746C-07E9-6B9F10258ED2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46">
            <a:hlinkClick r:id="rId3"/>
            <a:extLst>
              <a:ext uri="{FF2B5EF4-FFF2-40B4-BE49-F238E27FC236}">
                <a16:creationId xmlns:a16="http://schemas.microsoft.com/office/drawing/2014/main" id="{EEBAD53E-7F9F-58E7-6F30-25B2CAB092BB}"/>
              </a:ext>
            </a:extLst>
          </p:cNvPr>
          <p:cNvSpPr txBox="1"/>
          <p:nvPr/>
        </p:nvSpPr>
        <p:spPr>
          <a:xfrm>
            <a:off x="3340768" y="210493"/>
            <a:ext cx="10509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Intézménykereső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30" name="TextBox 47">
            <a:hlinkClick r:id="rId4"/>
            <a:extLst>
              <a:ext uri="{FF2B5EF4-FFF2-40B4-BE49-F238E27FC236}">
                <a16:creationId xmlns:a16="http://schemas.microsoft.com/office/drawing/2014/main" id="{B59E08DD-9ABE-44A8-4824-72DE9919ED50}"/>
              </a:ext>
            </a:extLst>
          </p:cNvPr>
          <p:cNvSpPr txBox="1"/>
          <p:nvPr/>
        </p:nvSpPr>
        <p:spPr>
          <a:xfrm>
            <a:off x="4745747" y="210493"/>
            <a:ext cx="8029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Szakmafüzet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31" name="Rectangle: Rounded Corners 48">
            <a:hlinkClick r:id="rId5"/>
            <a:extLst>
              <a:ext uri="{FF2B5EF4-FFF2-40B4-BE49-F238E27FC236}">
                <a16:creationId xmlns:a16="http://schemas.microsoft.com/office/drawing/2014/main" id="{79BE416D-0379-B525-06E5-80C915474891}"/>
              </a:ext>
            </a:extLst>
          </p:cNvPr>
          <p:cNvSpPr/>
          <p:nvPr/>
        </p:nvSpPr>
        <p:spPr>
          <a:xfrm>
            <a:off x="10915651" y="163327"/>
            <a:ext cx="879472" cy="27799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2" name="TextBox 49">
            <a:hlinkClick r:id="rId5"/>
            <a:extLst>
              <a:ext uri="{FF2B5EF4-FFF2-40B4-BE49-F238E27FC236}">
                <a16:creationId xmlns:a16="http://schemas.microsoft.com/office/drawing/2014/main" id="{188F4654-7887-AF54-B056-615DC4323034}"/>
              </a:ext>
            </a:extLst>
          </p:cNvPr>
          <p:cNvSpPr txBox="1"/>
          <p:nvPr/>
        </p:nvSpPr>
        <p:spPr>
          <a:xfrm>
            <a:off x="11075756" y="163326"/>
            <a:ext cx="5592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dirty="0">
                <a:solidFill>
                  <a:schemeClr val="bg2"/>
                </a:solidFill>
                <a:latin typeface="+mj-lt"/>
              </a:rPr>
              <a:t>GP524</a:t>
            </a:r>
            <a:endParaRPr lang="en-ID" sz="105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33" name="Kép 32">
            <a:extLst>
              <a:ext uri="{FF2B5EF4-FFF2-40B4-BE49-F238E27FC236}">
                <a16:creationId xmlns:a16="http://schemas.microsoft.com/office/drawing/2014/main" id="{765F613E-1E04-A842-2210-1DD9568C32C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" y="0"/>
            <a:ext cx="2035943" cy="580562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3AEEA78-D43E-E0DE-E9B7-C4E2AC487643}"/>
              </a:ext>
            </a:extLst>
          </p:cNvPr>
          <p:cNvGrpSpPr/>
          <p:nvPr/>
        </p:nvGrpSpPr>
        <p:grpSpPr>
          <a:xfrm>
            <a:off x="8216160" y="5778521"/>
            <a:ext cx="1563370" cy="344267"/>
            <a:chOff x="9785898" y="4813521"/>
            <a:chExt cx="1563370" cy="344267"/>
          </a:xfrm>
        </p:grpSpPr>
        <p:sp>
          <p:nvSpPr>
            <p:cNvPr id="19" name="Rectangle: Rounded Corners 41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CD449FB6-F1AD-AE15-4A2C-5C0EF9F42E5D}"/>
                </a:ext>
              </a:extLst>
            </p:cNvPr>
            <p:cNvSpPr/>
            <p:nvPr/>
          </p:nvSpPr>
          <p:spPr>
            <a:xfrm>
              <a:off x="9785899" y="4813521"/>
              <a:ext cx="1011937" cy="34426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1" name="Rectangle: Rounded Corners 42">
              <a:hlinkClick r:id="rId7"/>
              <a:extLst>
                <a:ext uri="{FF2B5EF4-FFF2-40B4-BE49-F238E27FC236}">
                  <a16:creationId xmlns:a16="http://schemas.microsoft.com/office/drawing/2014/main" id="{C3D9D4FF-5027-C52E-DA4A-1C142E632504}"/>
                </a:ext>
              </a:extLst>
            </p:cNvPr>
            <p:cNvSpPr/>
            <p:nvPr/>
          </p:nvSpPr>
          <p:spPr>
            <a:xfrm>
              <a:off x="10797835" y="4813521"/>
              <a:ext cx="551433" cy="34426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23" name="Group 37">
              <a:extLst>
                <a:ext uri="{FF2B5EF4-FFF2-40B4-BE49-F238E27FC236}">
                  <a16:creationId xmlns:a16="http://schemas.microsoft.com/office/drawing/2014/main" id="{47F88F60-B23C-295E-5441-56E79C92B594}"/>
                </a:ext>
              </a:extLst>
            </p:cNvPr>
            <p:cNvGrpSpPr/>
            <p:nvPr/>
          </p:nvGrpSpPr>
          <p:grpSpPr>
            <a:xfrm>
              <a:off x="11032502" y="4942788"/>
              <a:ext cx="82100" cy="85733"/>
              <a:chOff x="6073139" y="3406044"/>
              <a:chExt cx="43053" cy="44958"/>
            </a:xfrm>
          </p:grpSpPr>
          <p:sp>
            <p:nvSpPr>
              <p:cNvPr id="40" name="Freeform: Shape 51">
                <a:hlinkClick r:id="rId7"/>
                <a:extLst>
                  <a:ext uri="{FF2B5EF4-FFF2-40B4-BE49-F238E27FC236}">
                    <a16:creationId xmlns:a16="http://schemas.microsoft.com/office/drawing/2014/main" id="{D49C52A1-8A59-E3AE-885F-CD463BBBE613}"/>
                  </a:ext>
                </a:extLst>
              </p:cNvPr>
              <p:cNvSpPr/>
              <p:nvPr/>
            </p:nvSpPr>
            <p:spPr>
              <a:xfrm>
                <a:off x="6073139" y="3406044"/>
                <a:ext cx="42672" cy="44958"/>
              </a:xfrm>
              <a:custGeom>
                <a:avLst/>
                <a:gdLst>
                  <a:gd name="connsiteX0" fmla="*/ 0 w 42672"/>
                  <a:gd name="connsiteY0" fmla="*/ 44958 h 44958"/>
                  <a:gd name="connsiteX1" fmla="*/ 42672 w 42672"/>
                  <a:gd name="connsiteY1" fmla="*/ 0 h 44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672" h="44958">
                    <a:moveTo>
                      <a:pt x="0" y="44958"/>
                    </a:moveTo>
                    <a:lnTo>
                      <a:pt x="42672" y="0"/>
                    </a:lnTo>
                  </a:path>
                </a:pathLst>
              </a:custGeom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41" name="Freeform: Shape 52">
                <a:extLst>
                  <a:ext uri="{FF2B5EF4-FFF2-40B4-BE49-F238E27FC236}">
                    <a16:creationId xmlns:a16="http://schemas.microsoft.com/office/drawing/2014/main" id="{0816B6B0-18E5-D8AF-68A6-C5502AA28D4F}"/>
                  </a:ext>
                </a:extLst>
              </p:cNvPr>
              <p:cNvSpPr/>
              <p:nvPr/>
            </p:nvSpPr>
            <p:spPr>
              <a:xfrm>
                <a:off x="6083045" y="3406615"/>
                <a:ext cx="33147" cy="33147"/>
              </a:xfrm>
              <a:custGeom>
                <a:avLst/>
                <a:gdLst>
                  <a:gd name="connsiteX0" fmla="*/ 277 w 33147"/>
                  <a:gd name="connsiteY0" fmla="*/ -170 h 33147"/>
                  <a:gd name="connsiteX1" fmla="*/ 33424 w 33147"/>
                  <a:gd name="connsiteY1" fmla="*/ -170 h 33147"/>
                  <a:gd name="connsiteX2" fmla="*/ 33424 w 33147"/>
                  <a:gd name="connsiteY2" fmla="*/ 32977 h 33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47" h="33147">
                    <a:moveTo>
                      <a:pt x="277" y="-170"/>
                    </a:moveTo>
                    <a:cubicBezTo>
                      <a:pt x="12183" y="306"/>
                      <a:pt x="21518" y="306"/>
                      <a:pt x="33424" y="-170"/>
                    </a:cubicBezTo>
                    <a:cubicBezTo>
                      <a:pt x="32948" y="11831"/>
                      <a:pt x="32948" y="21071"/>
                      <a:pt x="33424" y="32977"/>
                    </a:cubicBezTo>
                  </a:path>
                </a:pathLst>
              </a:custGeom>
              <a:noFill/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sp>
          <p:nvSpPr>
            <p:cNvPr id="39" name="TextBox 38">
              <a:hlinkClick r:id="rId7"/>
              <a:extLst>
                <a:ext uri="{FF2B5EF4-FFF2-40B4-BE49-F238E27FC236}">
                  <a16:creationId xmlns:a16="http://schemas.microsoft.com/office/drawing/2014/main" id="{732C1381-C607-DD26-467B-93DA4F1CAF3A}"/>
                </a:ext>
              </a:extLst>
            </p:cNvPr>
            <p:cNvSpPr txBox="1"/>
            <p:nvPr/>
          </p:nvSpPr>
          <p:spPr>
            <a:xfrm>
              <a:off x="9785898" y="4860066"/>
              <a:ext cx="10119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900">
                  <a:solidFill>
                    <a:schemeClr val="tx2"/>
                  </a:solidFill>
                </a:rPr>
                <a:t>Tájékoztató</a:t>
              </a:r>
              <a:endParaRPr lang="en-ID" sz="900" dirty="0">
                <a:solidFill>
                  <a:schemeClr val="tx2"/>
                </a:solidFill>
              </a:endParaRPr>
            </a:p>
          </p:txBody>
        </p:sp>
      </p:grpSp>
      <p:sp>
        <p:nvSpPr>
          <p:cNvPr id="34" name="TextBox 45">
            <a:hlinkClick r:id="rId8"/>
            <a:extLst>
              <a:ext uri="{FF2B5EF4-FFF2-40B4-BE49-F238E27FC236}">
                <a16:creationId xmlns:a16="http://schemas.microsoft.com/office/drawing/2014/main" id="{E8CA94BA-8B56-80D3-CCBA-489A2B0F7499}"/>
              </a:ext>
            </a:extLst>
          </p:cNvPr>
          <p:cNvSpPr txBox="1"/>
          <p:nvPr/>
        </p:nvSpPr>
        <p:spPr>
          <a:xfrm>
            <a:off x="2526535" y="210493"/>
            <a:ext cx="6226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Honlap</a:t>
            </a:r>
            <a:endParaRPr lang="en-ID" sz="9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506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0000">
        <p159:morph option="byChar"/>
      </p:transition>
    </mc:Choice>
    <mc:Fallback xmlns="">
      <p:transition spd="slow" advTm="3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/>
            </a:gs>
            <a:gs pos="66000">
              <a:schemeClr val="accent1"/>
            </a:gs>
            <a:gs pos="100000">
              <a:schemeClr val="bg2"/>
            </a:gs>
          </a:gsLst>
          <a:lin ang="78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DD3A9F-CC0C-98C8-A59D-A47DF5516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EF25712-F8FB-FA9E-EEA8-948DECD680C0}"/>
              </a:ext>
            </a:extLst>
          </p:cNvPr>
          <p:cNvGrpSpPr/>
          <p:nvPr/>
        </p:nvGrpSpPr>
        <p:grpSpPr>
          <a:xfrm rot="5400000">
            <a:off x="-3235498" y="5033296"/>
            <a:ext cx="7429846" cy="3989477"/>
            <a:chOff x="-2108284" y="5269564"/>
            <a:chExt cx="5449052" cy="2925884"/>
          </a:xfrm>
        </p:grpSpPr>
        <p:sp>
          <p:nvSpPr>
            <p:cNvPr id="8" name="Rectangle: Rounded Corners 37">
              <a:extLst>
                <a:ext uri="{FF2B5EF4-FFF2-40B4-BE49-F238E27FC236}">
                  <a16:creationId xmlns:a16="http://schemas.microsoft.com/office/drawing/2014/main" id="{59E4C3F8-3632-F7F7-D234-9C77010F5976}"/>
                </a:ext>
              </a:extLst>
            </p:cNvPr>
            <p:cNvSpPr/>
            <p:nvPr/>
          </p:nvSpPr>
          <p:spPr>
            <a:xfrm>
              <a:off x="-1142772" y="6243420"/>
              <a:ext cx="3518027" cy="990855"/>
            </a:xfrm>
            <a:prstGeom prst="roundRect">
              <a:avLst>
                <a:gd name="adj" fmla="val 31544"/>
              </a:avLst>
            </a:prstGeom>
            <a:noFill/>
            <a:ln w="3175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1" name="Rectangle: Rounded Corners 38">
              <a:extLst>
                <a:ext uri="{FF2B5EF4-FFF2-40B4-BE49-F238E27FC236}">
                  <a16:creationId xmlns:a16="http://schemas.microsoft.com/office/drawing/2014/main" id="{52632763-95A0-E956-AC30-67E908FE9957}"/>
                </a:ext>
              </a:extLst>
            </p:cNvPr>
            <p:cNvSpPr/>
            <p:nvPr/>
          </p:nvSpPr>
          <p:spPr>
            <a:xfrm>
              <a:off x="-1484560" y="5911053"/>
              <a:ext cx="4201604" cy="1654518"/>
            </a:xfrm>
            <a:prstGeom prst="roundRect">
              <a:avLst>
                <a:gd name="adj" fmla="val 38947"/>
              </a:avLst>
            </a:prstGeom>
            <a:noFill/>
            <a:ln w="3175">
              <a:solidFill>
                <a:schemeClr val="bg2">
                  <a:alpha val="7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2" name="Rectangle: Rounded Corners 39">
              <a:extLst>
                <a:ext uri="{FF2B5EF4-FFF2-40B4-BE49-F238E27FC236}">
                  <a16:creationId xmlns:a16="http://schemas.microsoft.com/office/drawing/2014/main" id="{BE924B9C-9AEF-2794-F278-3DF81695F806}"/>
                </a:ext>
              </a:extLst>
            </p:cNvPr>
            <p:cNvSpPr/>
            <p:nvPr/>
          </p:nvSpPr>
          <p:spPr>
            <a:xfrm>
              <a:off x="-1816498" y="5579757"/>
              <a:ext cx="4865481" cy="2319620"/>
            </a:xfrm>
            <a:prstGeom prst="roundRect">
              <a:avLst>
                <a:gd name="adj" fmla="val 40474"/>
              </a:avLst>
            </a:prstGeom>
            <a:noFill/>
            <a:ln w="3175">
              <a:solidFill>
                <a:schemeClr val="bg2">
                  <a:alpha val="47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19" name="Rectangle: Rounded Corners 40">
              <a:extLst>
                <a:ext uri="{FF2B5EF4-FFF2-40B4-BE49-F238E27FC236}">
                  <a16:creationId xmlns:a16="http://schemas.microsoft.com/office/drawing/2014/main" id="{2A8218C1-60FA-2349-8003-6002A90E7EEB}"/>
                </a:ext>
              </a:extLst>
            </p:cNvPr>
            <p:cNvSpPr/>
            <p:nvPr/>
          </p:nvSpPr>
          <p:spPr>
            <a:xfrm>
              <a:off x="-2108284" y="5269564"/>
              <a:ext cx="5449052" cy="2925884"/>
            </a:xfrm>
            <a:prstGeom prst="roundRect">
              <a:avLst>
                <a:gd name="adj" fmla="val 40438"/>
              </a:avLst>
            </a:prstGeom>
            <a:noFill/>
            <a:ln w="3175">
              <a:solidFill>
                <a:schemeClr val="bg2">
                  <a:alpha val="31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B09B28B-9E27-97F7-4D6B-8D1D6B2140B5}"/>
              </a:ext>
            </a:extLst>
          </p:cNvPr>
          <p:cNvSpPr txBox="1"/>
          <p:nvPr/>
        </p:nvSpPr>
        <p:spPr>
          <a:xfrm>
            <a:off x="2019778" y="1928664"/>
            <a:ext cx="9177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solidFill>
                  <a:schemeClr val="bg2"/>
                </a:solidFill>
                <a:latin typeface="+mj-lt"/>
              </a:rPr>
              <a:t>Készült a Széchenyi Terv Plusz program keretében az Európai Unió társfinanszírozásával</a:t>
            </a:r>
            <a:endParaRPr lang="en-ID" sz="360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E73DCA6-BC34-7AF0-DCD7-080CD7888280}"/>
              </a:ext>
            </a:extLst>
          </p:cNvPr>
          <p:cNvGrpSpPr/>
          <p:nvPr/>
        </p:nvGrpSpPr>
        <p:grpSpPr>
          <a:xfrm>
            <a:off x="4714466" y="5725389"/>
            <a:ext cx="1563370" cy="344267"/>
            <a:chOff x="4765265" y="5725389"/>
            <a:chExt cx="1563370" cy="344267"/>
          </a:xfrm>
        </p:grpSpPr>
        <p:sp>
          <p:nvSpPr>
            <p:cNvPr id="58" name="Rectangle: Rounded Corners 57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3AD0DF82-EC3B-7F5B-2B9E-5C2B9211C269}"/>
                </a:ext>
              </a:extLst>
            </p:cNvPr>
            <p:cNvSpPr/>
            <p:nvPr/>
          </p:nvSpPr>
          <p:spPr>
            <a:xfrm>
              <a:off x="4765266" y="5725389"/>
              <a:ext cx="1011937" cy="34426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59" name="Rectangle: Rounded Corners 58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5F1F9DE1-E762-15CB-BD73-8A03D16B1CE8}"/>
                </a:ext>
              </a:extLst>
            </p:cNvPr>
            <p:cNvSpPr/>
            <p:nvPr/>
          </p:nvSpPr>
          <p:spPr>
            <a:xfrm>
              <a:off x="5777202" y="5725389"/>
              <a:ext cx="551433" cy="344267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F9146A3-9C0B-9C78-23B8-EAF5CC677C80}"/>
                </a:ext>
              </a:extLst>
            </p:cNvPr>
            <p:cNvGrpSpPr/>
            <p:nvPr/>
          </p:nvGrpSpPr>
          <p:grpSpPr>
            <a:xfrm>
              <a:off x="6011869" y="5854656"/>
              <a:ext cx="82100" cy="85733"/>
              <a:chOff x="6073139" y="3406044"/>
              <a:chExt cx="43053" cy="44958"/>
            </a:xfrm>
          </p:grpSpPr>
          <p:sp>
            <p:nvSpPr>
              <p:cNvPr id="61" name="Freeform: Shape 60">
                <a:hlinkClick r:id="" action="ppaction://hlinkshowjump?jump=firstslide"/>
                <a:extLst>
                  <a:ext uri="{FF2B5EF4-FFF2-40B4-BE49-F238E27FC236}">
                    <a16:creationId xmlns:a16="http://schemas.microsoft.com/office/drawing/2014/main" id="{4233A18A-8CBD-70A1-842A-8CB72A90E538}"/>
                  </a:ext>
                </a:extLst>
              </p:cNvPr>
              <p:cNvSpPr/>
              <p:nvPr/>
            </p:nvSpPr>
            <p:spPr>
              <a:xfrm>
                <a:off x="6073139" y="3406044"/>
                <a:ext cx="42672" cy="44958"/>
              </a:xfrm>
              <a:custGeom>
                <a:avLst/>
                <a:gdLst>
                  <a:gd name="connsiteX0" fmla="*/ 0 w 42672"/>
                  <a:gd name="connsiteY0" fmla="*/ 44958 h 44958"/>
                  <a:gd name="connsiteX1" fmla="*/ 42672 w 42672"/>
                  <a:gd name="connsiteY1" fmla="*/ 0 h 44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672" h="44958">
                    <a:moveTo>
                      <a:pt x="0" y="44958"/>
                    </a:moveTo>
                    <a:lnTo>
                      <a:pt x="42672" y="0"/>
                    </a:lnTo>
                  </a:path>
                </a:pathLst>
              </a:custGeom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85E94B97-888E-AD43-D6AF-DBC066476F59}"/>
                  </a:ext>
                </a:extLst>
              </p:cNvPr>
              <p:cNvSpPr/>
              <p:nvPr/>
            </p:nvSpPr>
            <p:spPr>
              <a:xfrm>
                <a:off x="6083045" y="3406615"/>
                <a:ext cx="33147" cy="33147"/>
              </a:xfrm>
              <a:custGeom>
                <a:avLst/>
                <a:gdLst>
                  <a:gd name="connsiteX0" fmla="*/ 277 w 33147"/>
                  <a:gd name="connsiteY0" fmla="*/ -170 h 33147"/>
                  <a:gd name="connsiteX1" fmla="*/ 33424 w 33147"/>
                  <a:gd name="connsiteY1" fmla="*/ -170 h 33147"/>
                  <a:gd name="connsiteX2" fmla="*/ 33424 w 33147"/>
                  <a:gd name="connsiteY2" fmla="*/ 32977 h 33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147" h="33147">
                    <a:moveTo>
                      <a:pt x="277" y="-170"/>
                    </a:moveTo>
                    <a:cubicBezTo>
                      <a:pt x="12183" y="306"/>
                      <a:pt x="21518" y="306"/>
                      <a:pt x="33424" y="-170"/>
                    </a:cubicBezTo>
                    <a:cubicBezTo>
                      <a:pt x="32948" y="11831"/>
                      <a:pt x="32948" y="21071"/>
                      <a:pt x="33424" y="32977"/>
                    </a:cubicBezTo>
                  </a:path>
                </a:pathLst>
              </a:custGeom>
              <a:noFill/>
              <a:ln w="12700" cap="flat">
                <a:solidFill>
                  <a:schemeClr val="tx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/>
              </a:p>
            </p:txBody>
          </p:sp>
        </p:grpSp>
        <p:sp>
          <p:nvSpPr>
            <p:cNvPr id="63" name="TextBox 62">
              <a:hlinkClick r:id="" action="ppaction://hlinkshowjump?jump=firstslide"/>
              <a:extLst>
                <a:ext uri="{FF2B5EF4-FFF2-40B4-BE49-F238E27FC236}">
                  <a16:creationId xmlns:a16="http://schemas.microsoft.com/office/drawing/2014/main" id="{B4BA5810-4AED-44AA-52F4-C67E03DEF604}"/>
                </a:ext>
              </a:extLst>
            </p:cNvPr>
            <p:cNvSpPr txBox="1"/>
            <p:nvPr/>
          </p:nvSpPr>
          <p:spPr>
            <a:xfrm>
              <a:off x="4765265" y="5771934"/>
              <a:ext cx="10119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900" dirty="0">
                  <a:solidFill>
                    <a:schemeClr val="tx2"/>
                  </a:solidFill>
                </a:rPr>
                <a:t>Újra</a:t>
              </a:r>
              <a:endParaRPr lang="en-ID" sz="900" dirty="0">
                <a:solidFill>
                  <a:schemeClr val="tx2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26CA52D-6B68-711A-44B0-A7DBBF93C950}"/>
              </a:ext>
            </a:extLst>
          </p:cNvPr>
          <p:cNvSpPr txBox="1"/>
          <p:nvPr/>
        </p:nvSpPr>
        <p:spPr>
          <a:xfrm>
            <a:off x="2027259" y="3173867"/>
            <a:ext cx="4186394" cy="705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400" dirty="0">
                <a:solidFill>
                  <a:schemeClr val="bg2"/>
                </a:solidFill>
              </a:rPr>
              <a:t>GINOP Plusz-5.2.4-25</a:t>
            </a:r>
            <a:endParaRPr lang="en-US" sz="1400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hu-HU" sz="1400" dirty="0">
                <a:solidFill>
                  <a:schemeClr val="bg2"/>
                </a:solidFill>
              </a:rPr>
              <a:t>Pálya- és karriertanácsadás a szakképzésben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7B367EB-CF81-BF19-4166-CC03F6699754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EC22BB2-EEA1-AF0A-CA70-AFBC76994648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2DDC5A-8B4C-6013-8B8B-ED2D03A8DF38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7">
            <a:extLst>
              <a:ext uri="{FF2B5EF4-FFF2-40B4-BE49-F238E27FC236}">
                <a16:creationId xmlns:a16="http://schemas.microsoft.com/office/drawing/2014/main" id="{16963E15-8D6C-F020-D361-D1F9B5005D78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42">
            <a:extLst>
              <a:ext uri="{FF2B5EF4-FFF2-40B4-BE49-F238E27FC236}">
                <a16:creationId xmlns:a16="http://schemas.microsoft.com/office/drawing/2014/main" id="{C1B4E3DB-D64E-D3F8-E2F0-4DC5ABC0802C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50">
            <a:extLst>
              <a:ext uri="{FF2B5EF4-FFF2-40B4-BE49-F238E27FC236}">
                <a16:creationId xmlns:a16="http://schemas.microsoft.com/office/drawing/2014/main" id="{A93C96AB-0645-BB5B-0773-180754C37CE1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0">
            <a:extLst>
              <a:ext uri="{FF2B5EF4-FFF2-40B4-BE49-F238E27FC236}">
                <a16:creationId xmlns:a16="http://schemas.microsoft.com/office/drawing/2014/main" id="{C7914B6D-51BE-68B7-AD54-3B6A5D418171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1">
            <a:extLst>
              <a:ext uri="{FF2B5EF4-FFF2-40B4-BE49-F238E27FC236}">
                <a16:creationId xmlns:a16="http://schemas.microsoft.com/office/drawing/2014/main" id="{737A2D1D-F2D2-032D-F772-35FA58EA7E91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2">
            <a:extLst>
              <a:ext uri="{FF2B5EF4-FFF2-40B4-BE49-F238E27FC236}">
                <a16:creationId xmlns:a16="http://schemas.microsoft.com/office/drawing/2014/main" id="{AF2C9A6B-9661-4E54-B699-1EDABE2B23F1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2">
            <a:extLst>
              <a:ext uri="{FF2B5EF4-FFF2-40B4-BE49-F238E27FC236}">
                <a16:creationId xmlns:a16="http://schemas.microsoft.com/office/drawing/2014/main" id="{BC959412-51CA-B0EB-B266-CA389C1D6A74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3">
            <a:extLst>
              <a:ext uri="{FF2B5EF4-FFF2-40B4-BE49-F238E27FC236}">
                <a16:creationId xmlns:a16="http://schemas.microsoft.com/office/drawing/2014/main" id="{2148AAF9-1096-2CE4-29C7-C97322090A18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">
            <a:extLst>
              <a:ext uri="{FF2B5EF4-FFF2-40B4-BE49-F238E27FC236}">
                <a16:creationId xmlns:a16="http://schemas.microsoft.com/office/drawing/2014/main" id="{BB83C008-36DF-435E-2A82-1B5A06DBAA23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26">
            <a:extLst>
              <a:ext uri="{FF2B5EF4-FFF2-40B4-BE49-F238E27FC236}">
                <a16:creationId xmlns:a16="http://schemas.microsoft.com/office/drawing/2014/main" id="{708A8F26-26A4-78B0-1DA0-49F8F52600E4}"/>
              </a:ext>
            </a:extLst>
          </p:cNvPr>
          <p:cNvCxnSpPr>
            <a:cxnSpLocks/>
          </p:cNvCxnSpPr>
          <p:nvPr/>
        </p:nvCxnSpPr>
        <p:spPr>
          <a:xfrm>
            <a:off x="0" y="580568"/>
            <a:ext cx="1219200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28">
            <a:extLst>
              <a:ext uri="{FF2B5EF4-FFF2-40B4-BE49-F238E27FC236}">
                <a16:creationId xmlns:a16="http://schemas.microsoft.com/office/drawing/2014/main" id="{C407D536-6F9C-6590-EBFF-04A020E16BAE}"/>
              </a:ext>
            </a:extLst>
          </p:cNvPr>
          <p:cNvCxnSpPr>
            <a:cxnSpLocks/>
          </p:cNvCxnSpPr>
          <p:nvPr/>
        </p:nvCxnSpPr>
        <p:spPr>
          <a:xfrm flipV="1">
            <a:off x="10523612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2">
            <a:extLst>
              <a:ext uri="{FF2B5EF4-FFF2-40B4-BE49-F238E27FC236}">
                <a16:creationId xmlns:a16="http://schemas.microsoft.com/office/drawing/2014/main" id="{C151B993-34A3-6F42-85D1-C170BFCDC894}"/>
              </a:ext>
            </a:extLst>
          </p:cNvPr>
          <p:cNvCxnSpPr>
            <a:cxnSpLocks/>
          </p:cNvCxnSpPr>
          <p:nvPr/>
        </p:nvCxnSpPr>
        <p:spPr>
          <a:xfrm flipV="1">
            <a:off x="2019778" y="0"/>
            <a:ext cx="0" cy="580568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46">
            <a:hlinkClick r:id="rId2"/>
            <a:extLst>
              <a:ext uri="{FF2B5EF4-FFF2-40B4-BE49-F238E27FC236}">
                <a16:creationId xmlns:a16="http://schemas.microsoft.com/office/drawing/2014/main" id="{8E11B0FF-61C8-2FE7-83A8-5A6973788EA7}"/>
              </a:ext>
            </a:extLst>
          </p:cNvPr>
          <p:cNvSpPr txBox="1"/>
          <p:nvPr/>
        </p:nvSpPr>
        <p:spPr>
          <a:xfrm>
            <a:off x="3340768" y="210493"/>
            <a:ext cx="10509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Intézménykereső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38" name="TextBox 47">
            <a:hlinkClick r:id="rId3"/>
            <a:extLst>
              <a:ext uri="{FF2B5EF4-FFF2-40B4-BE49-F238E27FC236}">
                <a16:creationId xmlns:a16="http://schemas.microsoft.com/office/drawing/2014/main" id="{E23BD0BB-E5E5-425A-7B06-F41ADD742BD5}"/>
              </a:ext>
            </a:extLst>
          </p:cNvPr>
          <p:cNvSpPr txBox="1"/>
          <p:nvPr/>
        </p:nvSpPr>
        <p:spPr>
          <a:xfrm>
            <a:off x="4745747" y="210493"/>
            <a:ext cx="8029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Szakmafüzet</a:t>
            </a:r>
            <a:endParaRPr lang="en-ID" sz="900" dirty="0">
              <a:solidFill>
                <a:schemeClr val="bg2"/>
              </a:solidFill>
            </a:endParaRPr>
          </a:p>
        </p:txBody>
      </p:sp>
      <p:sp>
        <p:nvSpPr>
          <p:cNvPr id="39" name="Rectangle: Rounded Corners 48">
            <a:hlinkClick r:id="rId4"/>
            <a:extLst>
              <a:ext uri="{FF2B5EF4-FFF2-40B4-BE49-F238E27FC236}">
                <a16:creationId xmlns:a16="http://schemas.microsoft.com/office/drawing/2014/main" id="{49FA6B23-D9AE-D38B-BC6E-8A6F90F053E4}"/>
              </a:ext>
            </a:extLst>
          </p:cNvPr>
          <p:cNvSpPr/>
          <p:nvPr/>
        </p:nvSpPr>
        <p:spPr>
          <a:xfrm>
            <a:off x="10915651" y="163327"/>
            <a:ext cx="879472" cy="27799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0" name="TextBox 49">
            <a:hlinkClick r:id="rId4"/>
            <a:extLst>
              <a:ext uri="{FF2B5EF4-FFF2-40B4-BE49-F238E27FC236}">
                <a16:creationId xmlns:a16="http://schemas.microsoft.com/office/drawing/2014/main" id="{38AD33B2-3D87-77D8-9B72-8FD30A2447B4}"/>
              </a:ext>
            </a:extLst>
          </p:cNvPr>
          <p:cNvSpPr txBox="1"/>
          <p:nvPr/>
        </p:nvSpPr>
        <p:spPr>
          <a:xfrm>
            <a:off x="11075756" y="163326"/>
            <a:ext cx="5592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050" dirty="0">
                <a:solidFill>
                  <a:schemeClr val="bg2"/>
                </a:solidFill>
                <a:latin typeface="+mj-lt"/>
              </a:rPr>
              <a:t>GP524</a:t>
            </a:r>
            <a:endParaRPr lang="en-ID" sz="1050" dirty="0">
              <a:solidFill>
                <a:schemeClr val="bg2"/>
              </a:solidFill>
              <a:latin typeface="+mj-lt"/>
            </a:endParaRPr>
          </a:p>
        </p:txBody>
      </p:sp>
      <p:pic>
        <p:nvPicPr>
          <p:cNvPr id="41" name="Kép 40">
            <a:extLst>
              <a:ext uri="{FF2B5EF4-FFF2-40B4-BE49-F238E27FC236}">
                <a16:creationId xmlns:a16="http://schemas.microsoft.com/office/drawing/2014/main" id="{2E5B98AA-9373-2852-E728-6ED6409DACF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" y="0"/>
            <a:ext cx="2035943" cy="580562"/>
          </a:xfrm>
          <a:prstGeom prst="rect">
            <a:avLst/>
          </a:prstGeom>
        </p:spPr>
      </p:pic>
      <p:cxnSp>
        <p:nvCxnSpPr>
          <p:cNvPr id="2" name="Straight Connector 33">
            <a:extLst>
              <a:ext uri="{FF2B5EF4-FFF2-40B4-BE49-F238E27FC236}">
                <a16:creationId xmlns:a16="http://schemas.microsoft.com/office/drawing/2014/main" id="{EB9F48A3-85AC-2CF8-B7BD-6FEAE9DFA6F0}"/>
              </a:ext>
            </a:extLst>
          </p:cNvPr>
          <p:cNvCxnSpPr>
            <a:cxnSpLocks/>
          </p:cNvCxnSpPr>
          <p:nvPr/>
        </p:nvCxnSpPr>
        <p:spPr>
          <a:xfrm>
            <a:off x="2124531" y="3168148"/>
            <a:ext cx="879112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">
            <a:extLst>
              <a:ext uri="{FF2B5EF4-FFF2-40B4-BE49-F238E27FC236}">
                <a16:creationId xmlns:a16="http://schemas.microsoft.com/office/drawing/2014/main" id="{93E927B9-B84C-6B16-0E3D-FFB858D2280A}"/>
              </a:ext>
            </a:extLst>
          </p:cNvPr>
          <p:cNvSpPr txBox="1"/>
          <p:nvPr/>
        </p:nvSpPr>
        <p:spPr>
          <a:xfrm>
            <a:off x="2040401" y="3949480"/>
            <a:ext cx="4186394" cy="38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hu-HU" sz="1400" dirty="0">
                <a:solidFill>
                  <a:schemeClr val="bg2"/>
                </a:solidFill>
              </a:rPr>
              <a:t>NEMZETI SZAKKÉPZÉSI ÉS FELNŐTTKÉPZÉSI HIVATAL</a:t>
            </a:r>
            <a:endParaRPr lang="en-ID" sz="1400" dirty="0">
              <a:solidFill>
                <a:schemeClr val="bg2"/>
              </a:solidFill>
            </a:endParaRPr>
          </a:p>
        </p:txBody>
      </p:sp>
      <p:cxnSp>
        <p:nvCxnSpPr>
          <p:cNvPr id="24" name="Straight Connector 33">
            <a:extLst>
              <a:ext uri="{FF2B5EF4-FFF2-40B4-BE49-F238E27FC236}">
                <a16:creationId xmlns:a16="http://schemas.microsoft.com/office/drawing/2014/main" id="{9C00C98E-978F-D350-B24B-2C5805C556A8}"/>
              </a:ext>
            </a:extLst>
          </p:cNvPr>
          <p:cNvCxnSpPr>
            <a:cxnSpLocks/>
          </p:cNvCxnSpPr>
          <p:nvPr/>
        </p:nvCxnSpPr>
        <p:spPr>
          <a:xfrm>
            <a:off x="2124531" y="3932389"/>
            <a:ext cx="8791120" cy="0"/>
          </a:xfrm>
          <a:prstGeom prst="line">
            <a:avLst/>
          </a:prstGeom>
          <a:ln>
            <a:solidFill>
              <a:schemeClr val="bg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45">
            <a:hlinkClick r:id="rId6"/>
            <a:extLst>
              <a:ext uri="{FF2B5EF4-FFF2-40B4-BE49-F238E27FC236}">
                <a16:creationId xmlns:a16="http://schemas.microsoft.com/office/drawing/2014/main" id="{90B7F1A5-2036-7730-CAF3-2814BD5C31AE}"/>
              </a:ext>
            </a:extLst>
          </p:cNvPr>
          <p:cNvSpPr txBox="1"/>
          <p:nvPr/>
        </p:nvSpPr>
        <p:spPr>
          <a:xfrm>
            <a:off x="2526535" y="210493"/>
            <a:ext cx="6226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900" dirty="0">
                <a:solidFill>
                  <a:schemeClr val="bg2"/>
                </a:solidFill>
              </a:rPr>
              <a:t>Honlap</a:t>
            </a:r>
            <a:endParaRPr lang="en-ID" sz="9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001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5000">
        <p159:morph option="byChar"/>
      </p:transition>
    </mc:Choice>
    <mc:Fallback xmlns="">
      <p:transition spd="slow" advTm="15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09">
      <a:dk1>
        <a:srgbClr val="040308"/>
      </a:dk1>
      <a:lt1>
        <a:srgbClr val="FFFFFF"/>
      </a:lt1>
      <a:dk2>
        <a:srgbClr val="040308"/>
      </a:dk2>
      <a:lt2>
        <a:srgbClr val="FFFFFF"/>
      </a:lt2>
      <a:accent1>
        <a:srgbClr val="51299B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4">
      <a:majorFont>
        <a:latin typeface="Syne SemiBold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990</Words>
  <Application>Microsoft Office PowerPoint</Application>
  <PresentationFormat>Szélesvásznú</PresentationFormat>
  <Paragraphs>95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Outfit</vt:lpstr>
      <vt:lpstr>Syne SemiBold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modified xsi:type="dcterms:W3CDTF">2025-10-10T07:06:14Z</dcterms:modified>
</cp:coreProperties>
</file>